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4"/>
  </p:notesMasterIdLst>
  <p:sldIdLst>
    <p:sldId id="256" r:id="rId2"/>
    <p:sldId id="362" r:id="rId3"/>
    <p:sldId id="502" r:id="rId4"/>
    <p:sldId id="338" r:id="rId5"/>
    <p:sldId id="364" r:id="rId6"/>
    <p:sldId id="288" r:id="rId7"/>
    <p:sldId id="415" r:id="rId8"/>
    <p:sldId id="416" r:id="rId9"/>
    <p:sldId id="414" r:id="rId10"/>
    <p:sldId id="417" r:id="rId11"/>
    <p:sldId id="418" r:id="rId12"/>
    <p:sldId id="419" r:id="rId13"/>
    <p:sldId id="420" r:id="rId14"/>
    <p:sldId id="451" r:id="rId15"/>
    <p:sldId id="425" r:id="rId16"/>
    <p:sldId id="422" r:id="rId17"/>
    <p:sldId id="423" r:id="rId18"/>
    <p:sldId id="426" r:id="rId19"/>
    <p:sldId id="421" r:id="rId20"/>
    <p:sldId id="427" r:id="rId21"/>
    <p:sldId id="428" r:id="rId22"/>
    <p:sldId id="429" r:id="rId23"/>
    <p:sldId id="430" r:id="rId24"/>
    <p:sldId id="431" r:id="rId25"/>
    <p:sldId id="432" r:id="rId26"/>
    <p:sldId id="433" r:id="rId27"/>
    <p:sldId id="434" r:id="rId28"/>
    <p:sldId id="435" r:id="rId29"/>
    <p:sldId id="436" r:id="rId30"/>
    <p:sldId id="437" r:id="rId31"/>
    <p:sldId id="438" r:id="rId32"/>
    <p:sldId id="440" r:id="rId33"/>
    <p:sldId id="441" r:id="rId34"/>
    <p:sldId id="439" r:id="rId35"/>
    <p:sldId id="444" r:id="rId36"/>
    <p:sldId id="445" r:id="rId37"/>
    <p:sldId id="446" r:id="rId38"/>
    <p:sldId id="447" r:id="rId39"/>
    <p:sldId id="448" r:id="rId40"/>
    <p:sldId id="471" r:id="rId41"/>
    <p:sldId id="472" r:id="rId42"/>
    <p:sldId id="473" r:id="rId43"/>
    <p:sldId id="477" r:id="rId44"/>
    <p:sldId id="475" r:id="rId45"/>
    <p:sldId id="478" r:id="rId46"/>
    <p:sldId id="479" r:id="rId47"/>
    <p:sldId id="483" r:id="rId48"/>
    <p:sldId id="480" r:id="rId49"/>
    <p:sldId id="481" r:id="rId50"/>
    <p:sldId id="482" r:id="rId51"/>
    <p:sldId id="485" r:id="rId52"/>
    <p:sldId id="486" r:id="rId53"/>
    <p:sldId id="487" r:id="rId54"/>
    <p:sldId id="449" r:id="rId55"/>
    <p:sldId id="484" r:id="rId56"/>
    <p:sldId id="442" r:id="rId57"/>
    <p:sldId id="450" r:id="rId58"/>
    <p:sldId id="452" r:id="rId59"/>
    <p:sldId id="453" r:id="rId60"/>
    <p:sldId id="454" r:id="rId61"/>
    <p:sldId id="456" r:id="rId62"/>
    <p:sldId id="455" r:id="rId63"/>
    <p:sldId id="457" r:id="rId64"/>
    <p:sldId id="458" r:id="rId65"/>
    <p:sldId id="459" r:id="rId66"/>
    <p:sldId id="460" r:id="rId67"/>
    <p:sldId id="461" r:id="rId68"/>
    <p:sldId id="462" r:id="rId69"/>
    <p:sldId id="463" r:id="rId70"/>
    <p:sldId id="464" r:id="rId71"/>
    <p:sldId id="465" r:id="rId72"/>
    <p:sldId id="466" r:id="rId73"/>
    <p:sldId id="467" r:id="rId74"/>
    <p:sldId id="468" r:id="rId75"/>
    <p:sldId id="469" r:id="rId76"/>
    <p:sldId id="470" r:id="rId77"/>
    <p:sldId id="488" r:id="rId78"/>
    <p:sldId id="489" r:id="rId79"/>
    <p:sldId id="490" r:id="rId80"/>
    <p:sldId id="491" r:id="rId81"/>
    <p:sldId id="492" r:id="rId82"/>
    <p:sldId id="494" r:id="rId83"/>
    <p:sldId id="493" r:id="rId84"/>
    <p:sldId id="495" r:id="rId85"/>
    <p:sldId id="496" r:id="rId86"/>
    <p:sldId id="497" r:id="rId87"/>
    <p:sldId id="498" r:id="rId88"/>
    <p:sldId id="499" r:id="rId89"/>
    <p:sldId id="500" r:id="rId90"/>
    <p:sldId id="501" r:id="rId91"/>
    <p:sldId id="260" r:id="rId92"/>
    <p:sldId id="410" r:id="rId9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0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7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484BD-A9A3-4CBB-88D6-39267B7F5B46}" type="datetimeFigureOut">
              <a:rPr lang="en-BE" smtClean="0"/>
              <a:t>25/02/2024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F9D2B-EF00-4575-9013-113DEEFD58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835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A99A4F-35CE-47F0-8C3E-203AE094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40" y="203420"/>
            <a:ext cx="3297850" cy="1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ndertitel 2">
            <a:extLst>
              <a:ext uri="{FF2B5EF4-FFF2-40B4-BE49-F238E27FC236}">
                <a16:creationId xmlns:a16="http://schemas.microsoft.com/office/drawing/2014/main" id="{7A68A714-4E45-4A04-B828-B282FA62E7BB}"/>
              </a:ext>
            </a:extLst>
          </p:cNvPr>
          <p:cNvSpPr txBox="1">
            <a:spLocks/>
          </p:cNvSpPr>
          <p:nvPr/>
        </p:nvSpPr>
        <p:spPr>
          <a:xfrm>
            <a:off x="1450282" y="5343926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28" name="Ondertitel 2">
            <a:extLst>
              <a:ext uri="{FF2B5EF4-FFF2-40B4-BE49-F238E27FC236}">
                <a16:creationId xmlns:a16="http://schemas.microsoft.com/office/drawing/2014/main" id="{8A446F7F-F106-4612-85BC-FC020C0B34DC}"/>
              </a:ext>
            </a:extLst>
          </p:cNvPr>
          <p:cNvSpPr txBox="1">
            <a:spLocks/>
          </p:cNvSpPr>
          <p:nvPr/>
        </p:nvSpPr>
        <p:spPr>
          <a:xfrm>
            <a:off x="1450282" y="5898693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36" name="Ondertitel 2">
            <a:extLst>
              <a:ext uri="{FF2B5EF4-FFF2-40B4-BE49-F238E27FC236}">
                <a16:creationId xmlns:a16="http://schemas.microsoft.com/office/drawing/2014/main" id="{DB1150AE-9B1F-43AF-B4A6-C1581C0B3127}"/>
              </a:ext>
            </a:extLst>
          </p:cNvPr>
          <p:cNvSpPr txBox="1">
            <a:spLocks/>
          </p:cNvSpPr>
          <p:nvPr/>
        </p:nvSpPr>
        <p:spPr>
          <a:xfrm>
            <a:off x="1" y="462498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Toegepaste Informatica</a:t>
            </a:r>
          </a:p>
        </p:txBody>
      </p:sp>
      <p:sp>
        <p:nvSpPr>
          <p:cNvPr id="38" name="Minteken 37">
            <a:extLst>
              <a:ext uri="{FF2B5EF4-FFF2-40B4-BE49-F238E27FC236}">
                <a16:creationId xmlns:a16="http://schemas.microsoft.com/office/drawing/2014/main" id="{FFEC5E01-43EA-497E-BCC0-939DBCAFA0AC}"/>
              </a:ext>
            </a:extLst>
          </p:cNvPr>
          <p:cNvSpPr/>
          <p:nvPr/>
        </p:nvSpPr>
        <p:spPr>
          <a:xfrm rot="5400000">
            <a:off x="-183168" y="5307680"/>
            <a:ext cx="2851263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1" name="Ondertitel 2">
            <a:extLst>
              <a:ext uri="{FF2B5EF4-FFF2-40B4-BE49-F238E27FC236}">
                <a16:creationId xmlns:a16="http://schemas.microsoft.com/office/drawing/2014/main" id="{DCD259FC-79B5-41AB-BBC2-4D07C62B0949}"/>
              </a:ext>
            </a:extLst>
          </p:cNvPr>
          <p:cNvSpPr txBox="1">
            <a:spLocks/>
          </p:cNvSpPr>
          <p:nvPr/>
        </p:nvSpPr>
        <p:spPr>
          <a:xfrm>
            <a:off x="-31204" y="1442735"/>
            <a:ext cx="1481486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kern="1200" cap="none" baseline="0" dirty="0">
              <a:solidFill>
                <a:srgbClr val="00275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Minteken 41">
            <a:extLst>
              <a:ext uri="{FF2B5EF4-FFF2-40B4-BE49-F238E27FC236}">
                <a16:creationId xmlns:a16="http://schemas.microsoft.com/office/drawing/2014/main" id="{FB0D61FF-F819-41D6-9F0E-2A87A96AF34A}"/>
              </a:ext>
            </a:extLst>
          </p:cNvPr>
          <p:cNvSpPr/>
          <p:nvPr/>
        </p:nvSpPr>
        <p:spPr>
          <a:xfrm>
            <a:off x="-353435" y="166756"/>
            <a:ext cx="2776160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3" name="Minteken 42">
            <a:extLst>
              <a:ext uri="{FF2B5EF4-FFF2-40B4-BE49-F238E27FC236}">
                <a16:creationId xmlns:a16="http://schemas.microsoft.com/office/drawing/2014/main" id="{1A9D60B7-98CA-44B4-A342-238265272E5D}"/>
              </a:ext>
            </a:extLst>
          </p:cNvPr>
          <p:cNvSpPr/>
          <p:nvPr/>
        </p:nvSpPr>
        <p:spPr>
          <a:xfrm>
            <a:off x="-221962" y="626338"/>
            <a:ext cx="1762587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4" name="Minteken 43">
            <a:extLst>
              <a:ext uri="{FF2B5EF4-FFF2-40B4-BE49-F238E27FC236}">
                <a16:creationId xmlns:a16="http://schemas.microsoft.com/office/drawing/2014/main" id="{2AD40B60-09F3-42CA-BFC7-F232D5069233}"/>
              </a:ext>
            </a:extLst>
          </p:cNvPr>
          <p:cNvSpPr/>
          <p:nvPr/>
        </p:nvSpPr>
        <p:spPr>
          <a:xfrm>
            <a:off x="-155460" y="1111987"/>
            <a:ext cx="1256606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DA9D40DB-B7E8-4A33-B5FB-9DD5105C49A1}"/>
              </a:ext>
            </a:extLst>
          </p:cNvPr>
          <p:cNvSpPr txBox="1">
            <a:spLocks/>
          </p:cNvSpPr>
          <p:nvPr/>
        </p:nvSpPr>
        <p:spPr>
          <a:xfrm>
            <a:off x="-31204" y="957086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684198A2-C59F-4C38-9F72-765E48FA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5855" y="4825632"/>
            <a:ext cx="1853739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3D Graphics</a:t>
            </a:r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B9004F5-4339-48FE-B04B-599527A63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5855" y="5411372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Week 1a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73EE6705-1665-43A1-AB37-E50C48AA3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855" y="5993878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Daan Nijs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2803BC5-4FBF-4FFC-8CD7-56A7494327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7" y="923475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nl-NL" dirty="0"/>
              <a:t>DE</a:t>
            </a:r>
            <a:endParaRPr lang="nl-BE" dirty="0"/>
          </a:p>
        </p:txBody>
      </p:sp>
      <p:sp>
        <p:nvSpPr>
          <p:cNvPr id="32" name="Tijdelijke aanduiding voor tekst 16">
            <a:extLst>
              <a:ext uri="{FF2B5EF4-FFF2-40B4-BE49-F238E27FC236}">
                <a16:creationId xmlns:a16="http://schemas.microsoft.com/office/drawing/2014/main" id="{2F60E031-BF26-44A1-A0B6-D48454BFD9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6" y="1429630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sz="1200" kern="1200" cap="none" baseline="0" dirty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</a:t>
            </a:r>
          </a:p>
        </p:txBody>
      </p:sp>
      <p:pic>
        <p:nvPicPr>
          <p:cNvPr id="3" name="Picture 2" descr="A room with a white cube and red and green walls&#10;&#10;Description automatically generated">
            <a:extLst>
              <a:ext uri="{FF2B5EF4-FFF2-40B4-BE49-F238E27FC236}">
                <a16:creationId xmlns:a16="http://schemas.microsoft.com/office/drawing/2014/main" id="{52382748-B3A1-4041-F0B7-3FD688D997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0" y="1463310"/>
            <a:ext cx="5394690" cy="53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0E7DD-EE9A-4CC9-8C25-676E51EF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48A5BBD-EB4E-45D6-AE42-E48427169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6EB8EC-DE0A-4D55-BC4C-614275BE1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F5DBFE-351E-4EE8-ADAB-1EEF823A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25/02/2024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0E090A-C01F-416E-BF13-4834976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90A0E5-2670-4891-8045-AB40C835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779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CC51-F7E5-40B9-80E8-1EF2107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EA346F-2455-4321-99FC-0F55ECBC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D5A672-E901-441A-AA8C-342314F3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25/02/2024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36B37C-979A-4CE2-BFB9-1CEE3378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6F279E-64B7-4995-8B2D-9E98200D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910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4A3048B-7CB7-4CB7-9036-E1072F656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7AF696-8160-4BEE-B594-08AA6ED4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0B8EA8-32FF-45D6-BDF4-DEC9D566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25/02/2024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1F5F5D-B431-4297-94E5-5C3E6345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29EC59-10E4-4E90-AEF4-F74EC07C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24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641C2-BF9B-4FDD-914E-B64C21E0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DFE554-7232-4244-8A56-332314AE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25/02/2024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C717CF-2817-47D4-8B6A-AC3FF57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2D9812-56C8-4D19-8865-A6D4C4A6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279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78E84-41E7-4C0B-9876-95A81A8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DAD563-D612-4769-9B0D-FF5F1C30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BECD8B-CD05-4F1D-A5CC-3FEA703F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25/02/2024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2C523-B3D7-4EB4-A7D6-382F9B9C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EF5C4-6487-432E-AB47-26229FE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5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1C78-2104-4398-AD52-6781C48D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324310-16AB-4268-B0C6-CF8B77613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CD69EF-E63A-4D9C-8EFE-E80749E0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25/02/2024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547F23-F0D7-4208-A013-9AE0FF2E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AE972C-86E8-4E5F-8E59-2FB1407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631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DCFF4-3B50-4930-AEAE-782904E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7AE46-BCF9-47C8-9BCC-B7B1F520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C2F997-1F41-4A6F-9193-4DE7735A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370E2F-2B3F-41AC-9A34-276EA745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25/02/2024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63B9D7-3594-4F78-B540-B1546385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9CDB93-518D-4FDA-849A-10DC0942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087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94D81-B112-42DA-9826-23E1C611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25F2C9-29C7-4222-81BA-825176D7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7496213-5C84-46EC-B711-CDF9FF6B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DE4F81-0BA7-4244-BB5B-492AB97EF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79B47A1-EE33-4FAB-B7C3-E0E137931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D9D81A-0C3E-473B-ACBE-F498DB48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25/02/2024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8E84A63-52E6-431C-9002-3F2381DF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7C1939-B8AA-4E0F-96C6-B7E933D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847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CCACC-50FC-4D5D-B072-A22D8C73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B9E831-EE77-4B49-A32D-C50EA56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25/02/2024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71B315-B360-4DC4-BA25-C0DA3FE0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6BE35D-89CF-4C78-936F-3A422D2B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93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371665-6504-46CE-8623-7D4BFBF0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25/02/2024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4B7614-A5E9-4A26-93ED-1BD77888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192D73-DEF2-4B61-8197-3941A208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5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ACD61-1A8D-412E-A5FB-A8531A8C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81E522-E269-4346-BBFB-AA9518F2B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BB402B-825A-444A-8506-A9ADBFE65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27B8B6-F476-41CE-A0FB-94F76E0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25/02/2024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C2B97C-695E-461A-825C-FBD17E16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72EF0F-A630-466B-B88F-96526CA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970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6C0F430-02B8-470E-88C4-D3F6A6EE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BDBA69-9857-4F89-AB15-40D66350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00B282-C115-4189-B97C-2C968D73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044C9-3718-44C4-9063-5DAD08408240}" type="datetimeFigureOut">
              <a:rPr lang="en-BE" smtClean="0"/>
              <a:t>25/02/2024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35CFB0-104D-43DF-ABAD-E8ED1A7E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331830-0F71-46FB-910E-F57D488F6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88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5DD37-2212-916B-E357-43E8D3EA5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62-7245-5FF3-F9FF-A37F0519F7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 3a: Graphics pipeline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B0F53-1B0B-247E-5331-DFF63A59F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06C7B-D22F-6554-53F2-0FB13D199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FE3868-CBE1-5055-4906-5E64ED6EC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550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0A84-E5CB-951B-E537-C2F8D111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4230"/>
          </a:xfrm>
        </p:spPr>
        <p:txBody>
          <a:bodyPr/>
          <a:lstStyle/>
          <a:p>
            <a:r>
              <a:rPr lang="en-US" dirty="0"/>
              <a:t>Light transport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186CE-3F61-0BCC-34D3-64E6B2D36C71}"/>
              </a:ext>
            </a:extLst>
          </p:cNvPr>
          <p:cNvSpPr txBox="1"/>
          <p:nvPr/>
        </p:nvSpPr>
        <p:spPr>
          <a:xfrm>
            <a:off x="311021" y="1449356"/>
            <a:ext cx="34065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Light hits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That light </a:t>
            </a:r>
            <a:r>
              <a:rPr lang="en-US" sz="2800" b="1" dirty="0"/>
              <a:t>bounces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enters our eye</a:t>
            </a:r>
            <a:endParaRPr lang="en-US" dirty="0"/>
          </a:p>
        </p:txBody>
      </p:sp>
      <p:pic>
        <p:nvPicPr>
          <p:cNvPr id="7" name="Picture 6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52069319-B567-1681-E1EA-E7F320C5C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786" y="2738249"/>
            <a:ext cx="1561298" cy="160797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F430605-5E67-CA1C-4CAF-A6917DCEDB29}"/>
              </a:ext>
            </a:extLst>
          </p:cNvPr>
          <p:cNvSpPr/>
          <p:nvPr/>
        </p:nvSpPr>
        <p:spPr>
          <a:xfrm>
            <a:off x="7122368" y="4718180"/>
            <a:ext cx="2002971" cy="20029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F080BE-5513-85A0-B7C6-8C2FFDD6D40A}"/>
              </a:ext>
            </a:extLst>
          </p:cNvPr>
          <p:cNvCxnSpPr>
            <a:endCxn id="8" idx="0"/>
          </p:cNvCxnSpPr>
          <p:nvPr/>
        </p:nvCxnSpPr>
        <p:spPr>
          <a:xfrm>
            <a:off x="6536084" y="3881535"/>
            <a:ext cx="1587770" cy="83664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5848A4-3ADD-11C3-4AAA-DBF4675CDC32}"/>
              </a:ext>
            </a:extLst>
          </p:cNvPr>
          <p:cNvCxnSpPr>
            <a:cxnSpLocks/>
          </p:cNvCxnSpPr>
          <p:nvPr/>
        </p:nvCxnSpPr>
        <p:spPr>
          <a:xfrm flipV="1">
            <a:off x="8123853" y="3429000"/>
            <a:ext cx="1373165" cy="128918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-up of a camera&#10;&#10;Description automatically generated">
            <a:extLst>
              <a:ext uri="{FF2B5EF4-FFF2-40B4-BE49-F238E27FC236}">
                <a16:creationId xmlns:a16="http://schemas.microsoft.com/office/drawing/2014/main" id="{FB699F9B-4D83-194E-DADD-19F0C8122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93663" flipH="1">
            <a:off x="9387095" y="2019594"/>
            <a:ext cx="1453710" cy="129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78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D6509-A11D-5E21-6767-77366C281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81E7-599A-3447-2D72-028779721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4230"/>
          </a:xfrm>
        </p:spPr>
        <p:txBody>
          <a:bodyPr/>
          <a:lstStyle/>
          <a:p>
            <a:r>
              <a:rPr lang="en-US" dirty="0"/>
              <a:t>Light transport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9206FD-DEA9-133B-DED5-E6394EB85855}"/>
              </a:ext>
            </a:extLst>
          </p:cNvPr>
          <p:cNvSpPr txBox="1"/>
          <p:nvPr/>
        </p:nvSpPr>
        <p:spPr>
          <a:xfrm>
            <a:off x="311021" y="1449356"/>
            <a:ext cx="55238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Light hits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That light </a:t>
            </a:r>
            <a:r>
              <a:rPr lang="en-US" sz="2800" b="1" dirty="0"/>
              <a:t>bounces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many directions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Some materials more than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Some of it enters our eye</a:t>
            </a:r>
            <a:endParaRPr lang="en-US" dirty="0"/>
          </a:p>
        </p:txBody>
      </p:sp>
      <p:pic>
        <p:nvPicPr>
          <p:cNvPr id="7" name="Picture 6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2794831C-0DAB-E1D6-2BD1-4CB42CEE0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24" y="2883355"/>
            <a:ext cx="1561298" cy="160797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55C6E2-2D0D-DA69-530A-D2AAD262810B}"/>
              </a:ext>
            </a:extLst>
          </p:cNvPr>
          <p:cNvSpPr/>
          <p:nvPr/>
        </p:nvSpPr>
        <p:spPr>
          <a:xfrm>
            <a:off x="8279364" y="4523988"/>
            <a:ext cx="2002971" cy="20029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BB8117-7796-7AC4-A996-78345B09B49D}"/>
              </a:ext>
            </a:extLst>
          </p:cNvPr>
          <p:cNvCxnSpPr>
            <a:endCxn id="8" idx="0"/>
          </p:cNvCxnSpPr>
          <p:nvPr/>
        </p:nvCxnSpPr>
        <p:spPr>
          <a:xfrm>
            <a:off x="7693080" y="3687343"/>
            <a:ext cx="1587770" cy="83664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5441E0-B8C7-40A7-E7B1-0C6C1D4F9FAC}"/>
              </a:ext>
            </a:extLst>
          </p:cNvPr>
          <p:cNvCxnSpPr>
            <a:cxnSpLocks/>
          </p:cNvCxnSpPr>
          <p:nvPr/>
        </p:nvCxnSpPr>
        <p:spPr>
          <a:xfrm flipV="1">
            <a:off x="9280849" y="3759155"/>
            <a:ext cx="725007" cy="76483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-up of a camera&#10;&#10;Description automatically generated">
            <a:extLst>
              <a:ext uri="{FF2B5EF4-FFF2-40B4-BE49-F238E27FC236}">
                <a16:creationId xmlns:a16="http://schemas.microsoft.com/office/drawing/2014/main" id="{807B5ED0-E303-792C-AFB4-92B58CCCD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93663" flipH="1">
            <a:off x="10265417" y="2173355"/>
            <a:ext cx="1453710" cy="12917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7E88F2-0452-6672-24ED-64F67BF6D21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9280850" y="4152033"/>
            <a:ext cx="1167874" cy="37195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D87069-23D8-D85A-DEF0-C0D1A84188B6}"/>
              </a:ext>
            </a:extLst>
          </p:cNvPr>
          <p:cNvCxnSpPr>
            <a:cxnSpLocks/>
          </p:cNvCxnSpPr>
          <p:nvPr/>
        </p:nvCxnSpPr>
        <p:spPr>
          <a:xfrm flipH="1" flipV="1">
            <a:off x="8696131" y="3429000"/>
            <a:ext cx="553593" cy="106826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C54B4C-62CF-766E-6744-26FB9EB7CA02}"/>
              </a:ext>
            </a:extLst>
          </p:cNvPr>
          <p:cNvCxnSpPr>
            <a:cxnSpLocks/>
          </p:cNvCxnSpPr>
          <p:nvPr/>
        </p:nvCxnSpPr>
        <p:spPr>
          <a:xfrm flipV="1">
            <a:off x="9248186" y="3429000"/>
            <a:ext cx="231716" cy="114846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616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63B39-3117-C8F9-951E-AB01A5B77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05DD1-5906-C192-5A1A-36E202E6F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4230"/>
          </a:xfrm>
        </p:spPr>
        <p:txBody>
          <a:bodyPr/>
          <a:lstStyle/>
          <a:p>
            <a:r>
              <a:rPr lang="en-US" dirty="0"/>
              <a:t>Light transport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A611D-D2BB-8E99-5E91-331253CD6275}"/>
              </a:ext>
            </a:extLst>
          </p:cNvPr>
          <p:cNvSpPr txBox="1"/>
          <p:nvPr/>
        </p:nvSpPr>
        <p:spPr>
          <a:xfrm>
            <a:off x="311021" y="1449356"/>
            <a:ext cx="698992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Light hits an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That light </a:t>
            </a:r>
            <a:r>
              <a:rPr lang="en-US" sz="2800" b="1" dirty="0"/>
              <a:t>bounces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many directions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hit another object (and bounce again)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Some of it enters our eye</a:t>
            </a:r>
            <a:endParaRPr lang="en-US" dirty="0"/>
          </a:p>
        </p:txBody>
      </p:sp>
      <p:pic>
        <p:nvPicPr>
          <p:cNvPr id="7" name="Picture 6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DE677AD6-8F36-C4DE-3BDD-E320A021C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300" y="3800668"/>
            <a:ext cx="1561298" cy="160797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FB623F-BE04-AE85-62A8-967A3F5FECA4}"/>
              </a:ext>
            </a:extLst>
          </p:cNvPr>
          <p:cNvSpPr/>
          <p:nvPr/>
        </p:nvSpPr>
        <p:spPr>
          <a:xfrm>
            <a:off x="4777274" y="4780355"/>
            <a:ext cx="2002971" cy="20029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83774F-97BB-22DC-DEE4-7F8317426BE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4343598" y="4604656"/>
            <a:ext cx="1435162" cy="17569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FAF0A6-992B-8E1C-5ECF-37D15082F613}"/>
              </a:ext>
            </a:extLst>
          </p:cNvPr>
          <p:cNvCxnSpPr>
            <a:cxnSpLocks/>
          </p:cNvCxnSpPr>
          <p:nvPr/>
        </p:nvCxnSpPr>
        <p:spPr>
          <a:xfrm flipV="1">
            <a:off x="5778760" y="3931976"/>
            <a:ext cx="725007" cy="76483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-up of a camera&#10;&#10;Description automatically generated">
            <a:extLst>
              <a:ext uri="{FF2B5EF4-FFF2-40B4-BE49-F238E27FC236}">
                <a16:creationId xmlns:a16="http://schemas.microsoft.com/office/drawing/2014/main" id="{E168AFAF-41FE-57E0-26A6-676C7E53A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22380" flipH="1">
            <a:off x="8320992" y="5350806"/>
            <a:ext cx="1287978" cy="114443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B00318-8684-ADF5-1060-A2BB4CFB1EF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778760" y="4312712"/>
            <a:ext cx="1522188" cy="46764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D90880-DADC-B0B7-89E2-791347BF3F36}"/>
              </a:ext>
            </a:extLst>
          </p:cNvPr>
          <p:cNvCxnSpPr>
            <a:cxnSpLocks/>
          </p:cNvCxnSpPr>
          <p:nvPr/>
        </p:nvCxnSpPr>
        <p:spPr>
          <a:xfrm flipH="1" flipV="1">
            <a:off x="5194042" y="3601821"/>
            <a:ext cx="553593" cy="106826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788345-97D8-48E7-8697-BCA3CF3F1DD0}"/>
              </a:ext>
            </a:extLst>
          </p:cNvPr>
          <p:cNvCxnSpPr>
            <a:cxnSpLocks/>
          </p:cNvCxnSpPr>
          <p:nvPr/>
        </p:nvCxnSpPr>
        <p:spPr>
          <a:xfrm flipV="1">
            <a:off x="5746097" y="3601821"/>
            <a:ext cx="231716" cy="114846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2A540F2-5107-7B25-D35F-7C5B8AEF410A}"/>
              </a:ext>
            </a:extLst>
          </p:cNvPr>
          <p:cNvSpPr/>
          <p:nvPr/>
        </p:nvSpPr>
        <p:spPr>
          <a:xfrm>
            <a:off x="7182804" y="3219463"/>
            <a:ext cx="1312907" cy="13129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FFD755-A32E-0188-FED7-2E37FA4F57D2}"/>
              </a:ext>
            </a:extLst>
          </p:cNvPr>
          <p:cNvCxnSpPr>
            <a:cxnSpLocks/>
          </p:cNvCxnSpPr>
          <p:nvPr/>
        </p:nvCxnSpPr>
        <p:spPr>
          <a:xfrm>
            <a:off x="7300948" y="4332336"/>
            <a:ext cx="1001486" cy="124737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5C6FDC28-BA9B-4E9E-2C77-F1D2DCCA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14" y="2921806"/>
            <a:ext cx="1561298" cy="160797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C621E6-4809-692E-4746-7DB2ED343AA7}"/>
              </a:ext>
            </a:extLst>
          </p:cNvPr>
          <p:cNvCxnSpPr>
            <a:cxnSpLocks/>
            <a:endCxn id="6" idx="6"/>
          </p:cNvCxnSpPr>
          <p:nvPr/>
        </p:nvCxnSpPr>
        <p:spPr>
          <a:xfrm flipH="1">
            <a:off x="8495711" y="3800668"/>
            <a:ext cx="876701" cy="7524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3D6F57-3AC6-578E-343D-5C063A621A79}"/>
              </a:ext>
            </a:extLst>
          </p:cNvPr>
          <p:cNvCxnSpPr>
            <a:cxnSpLocks/>
            <a:endCxn id="14" idx="3"/>
          </p:cNvCxnSpPr>
          <p:nvPr/>
        </p:nvCxnSpPr>
        <p:spPr>
          <a:xfrm>
            <a:off x="8495711" y="4135954"/>
            <a:ext cx="16875" cy="13287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696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C712-7B3A-A334-CBFA-5268A4E6E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transport</a:t>
            </a:r>
            <a:endParaRPr lang="en-BE" dirty="0"/>
          </a:p>
        </p:txBody>
      </p:sp>
      <p:pic>
        <p:nvPicPr>
          <p:cNvPr id="4" name="Picture 3" descr="A different types of objects in a room&#10;&#10;Description automatically generated with medium confidence">
            <a:extLst>
              <a:ext uri="{FF2B5EF4-FFF2-40B4-BE49-F238E27FC236}">
                <a16:creationId xmlns:a16="http://schemas.microsoft.com/office/drawing/2014/main" id="{6721322C-7123-099D-EEE2-5A38DC24E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520"/>
            <a:ext cx="12192000" cy="43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18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9EF8-28E8-8881-0D28-1185D2979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fact</a:t>
            </a:r>
            <a:endParaRPr lang="en-BE" dirty="0"/>
          </a:p>
        </p:txBody>
      </p:sp>
      <p:pic>
        <p:nvPicPr>
          <p:cNvPr id="4" name="Picture 3" descr="A room with a white cube and red and green walls&#10;&#10;Description automatically generated">
            <a:extLst>
              <a:ext uri="{FF2B5EF4-FFF2-40B4-BE49-F238E27FC236}">
                <a16:creationId xmlns:a16="http://schemas.microsoft.com/office/drawing/2014/main" id="{29AFC538-8FF7-6A73-815C-CFAA28B27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55" y="2899722"/>
            <a:ext cx="3810868" cy="38108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2668AE-7B51-33D6-E24B-789700C44684}"/>
              </a:ext>
            </a:extLst>
          </p:cNvPr>
          <p:cNvSpPr txBox="1"/>
          <p:nvPr/>
        </p:nvSpPr>
        <p:spPr>
          <a:xfrm>
            <a:off x="360784" y="1474237"/>
            <a:ext cx="4104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exist in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measure with a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Compare render for accuracy</a:t>
            </a:r>
            <a:endParaRPr lang="en-BE" sz="2400" dirty="0"/>
          </a:p>
        </p:txBody>
      </p:sp>
      <p:pic>
        <p:nvPicPr>
          <p:cNvPr id="7" name="Picture 6" descr="A display of different colored objects&#10;&#10;Description automatically generated with medium confidence">
            <a:extLst>
              <a:ext uri="{FF2B5EF4-FFF2-40B4-BE49-F238E27FC236}">
                <a16:creationId xmlns:a16="http://schemas.microsoft.com/office/drawing/2014/main" id="{976AE82A-AE7B-C5ED-7F52-4255B3C51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765" y="2794420"/>
            <a:ext cx="57150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71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DA59-ABEC-3F61-8F2F-0F7A25BD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simulate that on a computer?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6BAAF-C529-F85E-3575-81A577299D6E}"/>
              </a:ext>
            </a:extLst>
          </p:cNvPr>
          <p:cNvSpPr txBox="1"/>
          <p:nvPr/>
        </p:nvSpPr>
        <p:spPr>
          <a:xfrm>
            <a:off x="615819" y="1642188"/>
            <a:ext cx="7439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Only a tiny fraction of light enters the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Very inefficient</a:t>
            </a:r>
          </a:p>
        </p:txBody>
      </p:sp>
    </p:spTree>
    <p:extLst>
      <p:ext uri="{BB962C8B-B14F-4D97-AF65-F5344CB8AC3E}">
        <p14:creationId xmlns:p14="http://schemas.microsoft.com/office/powerpoint/2010/main" val="3064289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9841-C069-F99A-09E5-A1F9C0E6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idea : raytracing</a:t>
            </a:r>
            <a:endParaRPr lang="en-BE" dirty="0"/>
          </a:p>
        </p:txBody>
      </p:sp>
      <p:pic>
        <p:nvPicPr>
          <p:cNvPr id="4" name="Picture 3" descr="A drawing of a dragon flying over a person&#10;&#10;Description automatically generated">
            <a:extLst>
              <a:ext uri="{FF2B5EF4-FFF2-40B4-BE49-F238E27FC236}">
                <a16:creationId xmlns:a16="http://schemas.microsoft.com/office/drawing/2014/main" id="{18294693-AF5A-54BD-69BF-0D94699A1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41" y="803099"/>
            <a:ext cx="6388359" cy="605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98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A360F-12E9-1547-D888-0F086E781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EE13-7BB1-41F6-2174-E2E2888B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49" y="303513"/>
            <a:ext cx="10515600" cy="1084230"/>
          </a:xfrm>
        </p:spPr>
        <p:txBody>
          <a:bodyPr/>
          <a:lstStyle/>
          <a:p>
            <a:r>
              <a:rPr lang="en-US" dirty="0"/>
              <a:t>We turn around the arrows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49A21-A7E7-BB12-3D3D-8F12F098F3E2}"/>
              </a:ext>
            </a:extLst>
          </p:cNvPr>
          <p:cNvSpPr txBox="1"/>
          <p:nvPr/>
        </p:nvSpPr>
        <p:spPr>
          <a:xfrm>
            <a:off x="311021" y="1449356"/>
            <a:ext cx="43839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the camera (pixel)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Fire a ray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Find the first object it hits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Find the light entering it</a:t>
            </a:r>
            <a:endParaRPr lang="en-US" dirty="0"/>
          </a:p>
        </p:txBody>
      </p:sp>
      <p:pic>
        <p:nvPicPr>
          <p:cNvPr id="7" name="Picture 6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0FD67999-9AEC-7066-0E9D-F63D1DA43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767" y="3302944"/>
            <a:ext cx="1159651" cy="119432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D1194A6-34E7-BD1D-5A44-009EF3186BB7}"/>
              </a:ext>
            </a:extLst>
          </p:cNvPr>
          <p:cNvSpPr/>
          <p:nvPr/>
        </p:nvSpPr>
        <p:spPr>
          <a:xfrm>
            <a:off x="5274906" y="5296678"/>
            <a:ext cx="1175657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4" name="Picture 13" descr="A close-up of a camera&#10;&#10;Description automatically generated">
            <a:extLst>
              <a:ext uri="{FF2B5EF4-FFF2-40B4-BE49-F238E27FC236}">
                <a16:creationId xmlns:a16="http://schemas.microsoft.com/office/drawing/2014/main" id="{835840AE-1D94-3732-2161-18E273EAF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22380" flipH="1">
            <a:off x="8711362" y="5209621"/>
            <a:ext cx="1287978" cy="11444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D3C550D-D96C-97BD-6540-06E01086B1B1}"/>
              </a:ext>
            </a:extLst>
          </p:cNvPr>
          <p:cNvSpPr/>
          <p:nvPr/>
        </p:nvSpPr>
        <p:spPr>
          <a:xfrm>
            <a:off x="7367935" y="3184359"/>
            <a:ext cx="1312907" cy="13129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6BA1FE-57C8-7C0B-62C3-0B4CC4B2D60B}"/>
              </a:ext>
            </a:extLst>
          </p:cNvPr>
          <p:cNvSpPr/>
          <p:nvPr/>
        </p:nvSpPr>
        <p:spPr>
          <a:xfrm>
            <a:off x="5751709" y="1911892"/>
            <a:ext cx="1312907" cy="13129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04F22E-BD6C-6560-2812-AC6383E2D99A}"/>
              </a:ext>
            </a:extLst>
          </p:cNvPr>
          <p:cNvCxnSpPr>
            <a:cxnSpLocks/>
          </p:cNvCxnSpPr>
          <p:nvPr/>
        </p:nvCxnSpPr>
        <p:spPr>
          <a:xfrm flipH="1" flipV="1">
            <a:off x="5274906" y="1561322"/>
            <a:ext cx="3475439" cy="384591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834391-6ABE-98DD-B850-DEDD11B41A0E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6278392" y="4497266"/>
            <a:ext cx="1593397" cy="9715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B53AFE1-F2DC-10BE-839E-4BC21C018AB2}"/>
              </a:ext>
            </a:extLst>
          </p:cNvPr>
          <p:cNvCxnSpPr>
            <a:cxnSpLocks/>
          </p:cNvCxnSpPr>
          <p:nvPr/>
        </p:nvCxnSpPr>
        <p:spPr>
          <a:xfrm flipH="1">
            <a:off x="7296273" y="4468125"/>
            <a:ext cx="573357" cy="14183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638117-48F4-7884-91F0-6A8E20A7FE8C}"/>
              </a:ext>
            </a:extLst>
          </p:cNvPr>
          <p:cNvCxnSpPr>
            <a:cxnSpLocks/>
          </p:cNvCxnSpPr>
          <p:nvPr/>
        </p:nvCxnSpPr>
        <p:spPr>
          <a:xfrm flipV="1">
            <a:off x="6209930" y="4340904"/>
            <a:ext cx="90288" cy="111213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11F13B-A616-B03F-800C-F9A5A1F538F1}"/>
              </a:ext>
            </a:extLst>
          </p:cNvPr>
          <p:cNvCxnSpPr>
            <a:cxnSpLocks/>
          </p:cNvCxnSpPr>
          <p:nvPr/>
        </p:nvCxnSpPr>
        <p:spPr>
          <a:xfrm flipH="1" flipV="1">
            <a:off x="5118272" y="4325096"/>
            <a:ext cx="1022155" cy="11250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AC3D866B-0214-1DF0-C32C-94F5059D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79" y="5846919"/>
            <a:ext cx="873277" cy="89938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8E04C3B-4EAD-E04D-7D97-26B9156EEC91}"/>
              </a:ext>
            </a:extLst>
          </p:cNvPr>
          <p:cNvSpPr txBox="1"/>
          <p:nvPr/>
        </p:nvSpPr>
        <p:spPr>
          <a:xfrm>
            <a:off x="8627706" y="48145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B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82ED89-EDDD-029E-9617-F47688581B77}"/>
              </a:ext>
            </a:extLst>
          </p:cNvPr>
          <p:cNvSpPr txBox="1"/>
          <p:nvPr/>
        </p:nvSpPr>
        <p:spPr>
          <a:xfrm>
            <a:off x="7582951" y="5277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B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66F2E8-15EA-AC2A-E6BD-99C4E87A1144}"/>
              </a:ext>
            </a:extLst>
          </p:cNvPr>
          <p:cNvSpPr txBox="1"/>
          <p:nvPr/>
        </p:nvSpPr>
        <p:spPr>
          <a:xfrm>
            <a:off x="6940631" y="44972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B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C0842A-DAAD-C767-7D8F-B183D12B07F7}"/>
              </a:ext>
            </a:extLst>
          </p:cNvPr>
          <p:cNvSpPr txBox="1"/>
          <p:nvPr/>
        </p:nvSpPr>
        <p:spPr>
          <a:xfrm>
            <a:off x="5848769" y="46009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30995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39E0F-182D-F27D-C92D-1160854B4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222D3-A572-C17C-2569-9C7B5906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idea : rasterization</a:t>
            </a:r>
            <a:endParaRPr lang="en-BE" dirty="0"/>
          </a:p>
        </p:txBody>
      </p:sp>
      <p:pic>
        <p:nvPicPr>
          <p:cNvPr id="5" name="Picture 4" descr="A low poly dolphin with low polygons&#10;&#10;Description automatically generated">
            <a:extLst>
              <a:ext uri="{FF2B5EF4-FFF2-40B4-BE49-F238E27FC236}">
                <a16:creationId xmlns:a16="http://schemas.microsoft.com/office/drawing/2014/main" id="{D3562E69-1D69-6ED1-8A26-5776FE05D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051" y="1867841"/>
            <a:ext cx="8053635" cy="496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61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5D8E-E1B0-8CAD-2D38-3233C496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Rasterization</a:t>
            </a:r>
            <a:endParaRPr lang="en-BE" dirty="0"/>
          </a:p>
        </p:txBody>
      </p:sp>
      <p:pic>
        <p:nvPicPr>
          <p:cNvPr id="4" name="Picture 3" descr="A green triangle with black line&#10;&#10;Description automatically generated">
            <a:extLst>
              <a:ext uri="{FF2B5EF4-FFF2-40B4-BE49-F238E27FC236}">
                <a16:creationId xmlns:a16="http://schemas.microsoft.com/office/drawing/2014/main" id="{86269B9B-FE43-11E3-0CF2-4A82BE331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195" y="3711462"/>
            <a:ext cx="5968128" cy="30698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F490B6-A4B2-16DC-8CBC-87501F46A32D}"/>
              </a:ext>
            </a:extLst>
          </p:cNvPr>
          <p:cNvSpPr txBox="1"/>
          <p:nvPr/>
        </p:nvSpPr>
        <p:spPr>
          <a:xfrm>
            <a:off x="838200" y="1761543"/>
            <a:ext cx="81619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transform the geometry so it’s in the right place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chop it into pixels (fragments)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color those fragments</a:t>
            </a:r>
          </a:p>
        </p:txBody>
      </p:sp>
      <p:pic>
        <p:nvPicPr>
          <p:cNvPr id="7" name="Picture 6" descr="A diagram of a triangle and a triangle&#10;&#10;Description automatically generated">
            <a:extLst>
              <a:ext uri="{FF2B5EF4-FFF2-40B4-BE49-F238E27FC236}">
                <a16:creationId xmlns:a16="http://schemas.microsoft.com/office/drawing/2014/main" id="{10B63C81-05EB-E1EE-4015-ED45C9DD4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60" y="4267200"/>
            <a:ext cx="5876140" cy="211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40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DB585-AF26-A989-C2E4-B97495A7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BD0A1-4820-ED04-A5B0-2D1A763FE81B}"/>
              </a:ext>
            </a:extLst>
          </p:cNvPr>
          <p:cNvSpPr txBox="1"/>
          <p:nvPr/>
        </p:nvSpPr>
        <p:spPr>
          <a:xfrm>
            <a:off x="976605" y="1690688"/>
            <a:ext cx="36224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3D coordinate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Points &amp;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Translate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Rotate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Dot &amp; Cross product</a:t>
            </a:r>
          </a:p>
        </p:txBody>
      </p:sp>
    </p:spTree>
    <p:extLst>
      <p:ext uri="{BB962C8B-B14F-4D97-AF65-F5344CB8AC3E}">
        <p14:creationId xmlns:p14="http://schemas.microsoft.com/office/powerpoint/2010/main" val="1021368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9023-A2C7-28EF-CA5A-CC15E505C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9E4A1D-9E8D-3827-3CD7-89FC064BCDF7}"/>
              </a:ext>
            </a:extLst>
          </p:cNvPr>
          <p:cNvSpPr txBox="1"/>
          <p:nvPr/>
        </p:nvSpPr>
        <p:spPr>
          <a:xfrm>
            <a:off x="311021" y="1915886"/>
            <a:ext cx="519988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Raytracing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Good quality (multiple rays per pixels)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implementation (at the start)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Manages smoke, mirrors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Bad performance</a:t>
            </a:r>
            <a:endParaRPr lang="en-BE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0DBD6-C8CD-BEB6-87A6-81010CF8D540}"/>
              </a:ext>
            </a:extLst>
          </p:cNvPr>
          <p:cNvSpPr txBox="1"/>
          <p:nvPr/>
        </p:nvSpPr>
        <p:spPr>
          <a:xfrm>
            <a:off x="6096000" y="1915886"/>
            <a:ext cx="495231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Raytracing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Ok quality (one fragment per pixels)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Hard implementation (at the start)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Difficult smoke, mirrors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Good performance</a:t>
            </a:r>
            <a:endParaRPr lang="en-B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11AEC-A172-FC77-6B28-880BCA9EB996}"/>
              </a:ext>
            </a:extLst>
          </p:cNvPr>
          <p:cNvSpPr txBox="1"/>
          <p:nvPr/>
        </p:nvSpPr>
        <p:spPr>
          <a:xfrm>
            <a:off x="982825" y="6313714"/>
            <a:ext cx="6624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 Lots of simplifications and lies on this slide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985061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A37FC-36C7-087B-5671-12AC5A9DB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graphics card made for?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05052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6B4DD-73D8-B1F7-CCB9-A4116DF91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4220-C821-186F-6922-25644AEF9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6C5847-A9FD-656D-2CBA-5C7A1565BAF2}"/>
              </a:ext>
            </a:extLst>
          </p:cNvPr>
          <p:cNvSpPr txBox="1"/>
          <p:nvPr/>
        </p:nvSpPr>
        <p:spPr>
          <a:xfrm>
            <a:off x="311021" y="1915886"/>
            <a:ext cx="519988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Raytracing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Good quality (multiple rays per pixels)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implementation (at the start)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Manages smoke, mirrors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Bad performance</a:t>
            </a:r>
            <a:endParaRPr lang="en-BE" sz="2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0A5ED-36BB-D00D-3861-DD7A7DCC1752}"/>
              </a:ext>
            </a:extLst>
          </p:cNvPr>
          <p:cNvSpPr txBox="1"/>
          <p:nvPr/>
        </p:nvSpPr>
        <p:spPr>
          <a:xfrm>
            <a:off x="6096000" y="1915886"/>
            <a:ext cx="495231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Rasterization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Ok quality (one fragment per pixels)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Hard implementation (at the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Difficult smoke, mirrors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Good performance</a:t>
            </a:r>
            <a:endParaRPr lang="en-BE" sz="24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818F1-D02E-6D08-54FD-980DD4C165B5}"/>
              </a:ext>
            </a:extLst>
          </p:cNvPr>
          <p:cNvSpPr txBox="1"/>
          <p:nvPr/>
        </p:nvSpPr>
        <p:spPr>
          <a:xfrm>
            <a:off x="982825" y="6313714"/>
            <a:ext cx="6624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 Lots of simplifications and lies on this slide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487325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9C485-59B3-F62E-DDC0-3DC4EB875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0B83D-BC15-95E9-C76B-6D1EC96C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B7449-DA33-D887-0A5F-DB7E985849D8}"/>
              </a:ext>
            </a:extLst>
          </p:cNvPr>
          <p:cNvSpPr txBox="1"/>
          <p:nvPr/>
        </p:nvSpPr>
        <p:spPr>
          <a:xfrm>
            <a:off x="311021" y="1915886"/>
            <a:ext cx="51998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Raytracing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Good quality (multiple rays per pixels)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implementation (at the start)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Manages smoke, mirrors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Bad performance</a:t>
            </a:r>
            <a:endParaRPr lang="en-BE" sz="3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269A5C-4F04-2D74-6FBC-88CA32AAA24F}"/>
              </a:ext>
            </a:extLst>
          </p:cNvPr>
          <p:cNvSpPr txBox="1"/>
          <p:nvPr/>
        </p:nvSpPr>
        <p:spPr>
          <a:xfrm>
            <a:off x="6096000" y="1915886"/>
            <a:ext cx="495231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Rasterization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Ok quality (one fragment per pixels)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Hard implementation (at the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Difficult smoke, mirrors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Good performance</a:t>
            </a:r>
            <a:endParaRPr lang="en-BE" sz="32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3A463-7BB8-6546-E740-BBF6465D6777}"/>
              </a:ext>
            </a:extLst>
          </p:cNvPr>
          <p:cNvSpPr txBox="1"/>
          <p:nvPr/>
        </p:nvSpPr>
        <p:spPr>
          <a:xfrm>
            <a:off x="982825" y="6313714"/>
            <a:ext cx="6624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 Lots of simplifications and lies on this slide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229560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03873-81A4-0637-B54C-8E777780E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F792-1C22-CECB-ED63-33F074213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A56D5-6765-EE22-EB2A-67138297C1AF}"/>
              </a:ext>
            </a:extLst>
          </p:cNvPr>
          <p:cNvSpPr txBox="1"/>
          <p:nvPr/>
        </p:nvSpPr>
        <p:spPr>
          <a:xfrm>
            <a:off x="311021" y="1915886"/>
            <a:ext cx="519988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Raytracing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Good quality (multiple rays per pixels)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implementation (at the start)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Manages smoke, mirrors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</a:rPr>
              <a:t>Bad performance</a:t>
            </a:r>
            <a:endParaRPr lang="en-BE" sz="40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C7384-4CA2-9A48-27AF-729CE3CC58E2}"/>
              </a:ext>
            </a:extLst>
          </p:cNvPr>
          <p:cNvSpPr txBox="1"/>
          <p:nvPr/>
        </p:nvSpPr>
        <p:spPr>
          <a:xfrm>
            <a:off x="6096000" y="1915886"/>
            <a:ext cx="4952318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Rasterization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Ok quality (one fragment per pixels)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Hard implementation (at the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Difficult smoke, mirrors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B050"/>
                </a:solidFill>
              </a:rPr>
              <a:t>Good performance</a:t>
            </a:r>
            <a:endParaRPr lang="en-BE" sz="40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48428-193C-509D-53EB-D7D5A0BD4A38}"/>
              </a:ext>
            </a:extLst>
          </p:cNvPr>
          <p:cNvSpPr txBox="1"/>
          <p:nvPr/>
        </p:nvSpPr>
        <p:spPr>
          <a:xfrm>
            <a:off x="982825" y="6313714"/>
            <a:ext cx="6624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 Lots of simplifications and lies on this slide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005937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487F4-D315-2680-70C7-D6F0C4827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484A-5F8B-10F7-7C89-26015C923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E72BC-5A61-211D-E884-BFD6440100FB}"/>
              </a:ext>
            </a:extLst>
          </p:cNvPr>
          <p:cNvSpPr txBox="1"/>
          <p:nvPr/>
        </p:nvSpPr>
        <p:spPr>
          <a:xfrm>
            <a:off x="311021" y="1915886"/>
            <a:ext cx="519988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Raytracing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Good quality (multiple rays per pixels)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implementation (at the start)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Manages smoke, mirrors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</a:rPr>
              <a:t>Bad performance</a:t>
            </a:r>
            <a:endParaRPr lang="en-BE" sz="48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0CE3D-F748-9AAC-DED8-929E9A8C0452}"/>
              </a:ext>
            </a:extLst>
          </p:cNvPr>
          <p:cNvSpPr txBox="1"/>
          <p:nvPr/>
        </p:nvSpPr>
        <p:spPr>
          <a:xfrm>
            <a:off x="6096000" y="1915886"/>
            <a:ext cx="521155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Rasterization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Ok quality (one fragment per pixels)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Hard implementation (at the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Difficult smoke, mirrors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B050"/>
                </a:solidFill>
              </a:rPr>
              <a:t>Good performance</a:t>
            </a:r>
            <a:endParaRPr lang="en-BE" sz="48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90D78-ACCA-8540-EBD7-5B1822466CF5}"/>
              </a:ext>
            </a:extLst>
          </p:cNvPr>
          <p:cNvSpPr txBox="1"/>
          <p:nvPr/>
        </p:nvSpPr>
        <p:spPr>
          <a:xfrm>
            <a:off x="982825" y="6313714"/>
            <a:ext cx="6624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 Lots of simplifications and lies on this slide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4150692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EBE3-70E8-953A-7DE1-3ADD8CB68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GPU’s were made for </a:t>
            </a:r>
            <a:r>
              <a:rPr lang="en-US" dirty="0" err="1"/>
              <a:t>rasterizaton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E313FA-7A52-946F-21CE-5291AB1D5521}"/>
              </a:ext>
            </a:extLst>
          </p:cNvPr>
          <p:cNvSpPr txBox="1"/>
          <p:nvPr/>
        </p:nvSpPr>
        <p:spPr>
          <a:xfrm>
            <a:off x="933061" y="1690688"/>
            <a:ext cx="65087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never was a choice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Realtime raytracing was impossible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 we use(d) rasterization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*Nowadays there is raytracing on the </a:t>
            </a:r>
            <a:r>
              <a:rPr lang="en-US" sz="2800" dirty="0" err="1"/>
              <a:t>gpu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 small things : special </a:t>
            </a:r>
            <a:r>
              <a:rPr lang="en-US" sz="2800" dirty="0" err="1"/>
              <a:t>fx</a:t>
            </a:r>
            <a:r>
              <a:rPr lang="en-US" sz="2800" dirty="0"/>
              <a:t> (smoke, </a:t>
            </a:r>
            <a:r>
              <a:rPr lang="en-US" sz="2800" dirty="0" err="1"/>
              <a:t>etc</a:t>
            </a:r>
            <a:r>
              <a:rPr lang="en-US" sz="2800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311028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FECC1-AD4A-3172-48E8-BB63D66F6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F842-FB4A-DC82-42C3-A2F7547C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7BDB5-F64F-19C9-4AE7-F470AAD77EA1}"/>
              </a:ext>
            </a:extLst>
          </p:cNvPr>
          <p:cNvSpPr txBox="1"/>
          <p:nvPr/>
        </p:nvSpPr>
        <p:spPr>
          <a:xfrm>
            <a:off x="989901" y="1690689"/>
            <a:ext cx="5429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Raytracing vs Rasterization</a:t>
            </a:r>
            <a:endParaRPr lang="en-US" sz="2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GPU internals 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Graphic API’s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HLSL (GPU language)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Forward/Deferred rendering</a:t>
            </a:r>
          </a:p>
        </p:txBody>
      </p:sp>
    </p:spTree>
    <p:extLst>
      <p:ext uri="{BB962C8B-B14F-4D97-AF65-F5344CB8AC3E}">
        <p14:creationId xmlns:p14="http://schemas.microsoft.com/office/powerpoint/2010/main" val="714235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FD31-DF4E-5684-039E-07FE5C6F3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GPU’s draw meshes</a:t>
            </a:r>
            <a:endParaRPr lang="en-BE" dirty="0"/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1A18BECD-A173-43B8-947E-42213009E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674" y="2432180"/>
            <a:ext cx="7567101" cy="4425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E24E27-D304-1372-50FF-8C6EB2A62678}"/>
              </a:ext>
            </a:extLst>
          </p:cNvPr>
          <p:cNvSpPr txBox="1"/>
          <p:nvPr/>
        </p:nvSpPr>
        <p:spPr>
          <a:xfrm>
            <a:off x="329682" y="1507436"/>
            <a:ext cx="704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mesh is a surface made of triangles</a:t>
            </a:r>
          </a:p>
        </p:txBody>
      </p:sp>
    </p:spTree>
    <p:extLst>
      <p:ext uri="{BB962C8B-B14F-4D97-AF65-F5344CB8AC3E}">
        <p14:creationId xmlns:p14="http://schemas.microsoft.com/office/powerpoint/2010/main" val="920883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6391-557A-4D67-2015-2AD05CE2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GPU’s draw meshes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63F209-EA1D-B003-007E-44A576767324}"/>
              </a:ext>
            </a:extLst>
          </p:cNvPr>
          <p:cNvSpPr txBox="1"/>
          <p:nvPr/>
        </p:nvSpPr>
        <p:spPr>
          <a:xfrm>
            <a:off x="721568" y="1916937"/>
            <a:ext cx="60779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triangle is made of 3 vertices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vertex (singular) is at least a position</a:t>
            </a:r>
            <a:endParaRPr lang="en-BE" sz="2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E1FCC1-8CF3-0391-0C55-D498400290CA}"/>
              </a:ext>
            </a:extLst>
          </p:cNvPr>
          <p:cNvSpPr/>
          <p:nvPr/>
        </p:nvSpPr>
        <p:spPr>
          <a:xfrm>
            <a:off x="2976465" y="3415005"/>
            <a:ext cx="500743" cy="5007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2E3A04-3814-2071-8CEC-D10B38FFAC0A}"/>
              </a:ext>
            </a:extLst>
          </p:cNvPr>
          <p:cNvSpPr/>
          <p:nvPr/>
        </p:nvSpPr>
        <p:spPr>
          <a:xfrm>
            <a:off x="2408139" y="4830148"/>
            <a:ext cx="500743" cy="5007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B09A2F-D167-A1EA-EB48-0BC085BFBACD}"/>
              </a:ext>
            </a:extLst>
          </p:cNvPr>
          <p:cNvSpPr/>
          <p:nvPr/>
        </p:nvSpPr>
        <p:spPr>
          <a:xfrm>
            <a:off x="643812" y="3974842"/>
            <a:ext cx="500743" cy="5007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5DC263-A298-D8FC-D606-527A84AA9FAA}"/>
              </a:ext>
            </a:extLst>
          </p:cNvPr>
          <p:cNvCxnSpPr/>
          <p:nvPr/>
        </p:nvCxnSpPr>
        <p:spPr>
          <a:xfrm flipV="1">
            <a:off x="892175" y="3654425"/>
            <a:ext cx="2359025" cy="56515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4AE584-A160-A7B0-983F-DA629AA6DE30}"/>
              </a:ext>
            </a:extLst>
          </p:cNvPr>
          <p:cNvCxnSpPr>
            <a:cxnSpLocks/>
          </p:cNvCxnSpPr>
          <p:nvPr/>
        </p:nvCxnSpPr>
        <p:spPr>
          <a:xfrm flipV="1">
            <a:off x="2658511" y="3654425"/>
            <a:ext cx="568325" cy="149225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0FA4CB-B6F0-6E46-1412-34887B90974D}"/>
              </a:ext>
            </a:extLst>
          </p:cNvPr>
          <p:cNvCxnSpPr>
            <a:cxnSpLocks/>
          </p:cNvCxnSpPr>
          <p:nvPr/>
        </p:nvCxnSpPr>
        <p:spPr>
          <a:xfrm>
            <a:off x="892175" y="4219575"/>
            <a:ext cx="1804988" cy="92710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81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9FD23-D77C-70B3-2CC3-3B963972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A8D2-CA6D-2610-89CE-68DEF02C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33C93-BDDA-E53E-45B8-D25FB21FD02C}"/>
              </a:ext>
            </a:extLst>
          </p:cNvPr>
          <p:cNvSpPr txBox="1"/>
          <p:nvPr/>
        </p:nvSpPr>
        <p:spPr>
          <a:xfrm>
            <a:off x="989901" y="1690689"/>
            <a:ext cx="5429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Raytracing vs Rasterization</a:t>
            </a:r>
            <a:endParaRPr lang="en-US" sz="2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GPU internals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Graphic API’s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HLSL (GPU language)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Forward/Deferred rendering</a:t>
            </a:r>
          </a:p>
        </p:txBody>
      </p:sp>
    </p:spTree>
    <p:extLst>
      <p:ext uri="{BB962C8B-B14F-4D97-AF65-F5344CB8AC3E}">
        <p14:creationId xmlns:p14="http://schemas.microsoft.com/office/powerpoint/2010/main" val="2203527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5F2F7-2C09-CFAC-CE60-2BA62FDA5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3F943-6631-65E4-4FD6-9843770E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GPU’s draw meshes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399CB-BC27-8CE1-EEC5-B117E9639AAE}"/>
              </a:ext>
            </a:extLst>
          </p:cNvPr>
          <p:cNvSpPr txBox="1"/>
          <p:nvPr/>
        </p:nvSpPr>
        <p:spPr>
          <a:xfrm>
            <a:off x="721568" y="1916937"/>
            <a:ext cx="84760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make more complicated shapes by adding triangles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Here : a rectangle</a:t>
            </a:r>
            <a:endParaRPr lang="en-BE" sz="2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9714ED-A293-63E7-64CB-F84A666AA8C7}"/>
              </a:ext>
            </a:extLst>
          </p:cNvPr>
          <p:cNvSpPr/>
          <p:nvPr/>
        </p:nvSpPr>
        <p:spPr>
          <a:xfrm>
            <a:off x="2658510" y="3038671"/>
            <a:ext cx="500743" cy="5007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62273D-3AE6-9581-971F-5C10C6E1C523}"/>
              </a:ext>
            </a:extLst>
          </p:cNvPr>
          <p:cNvSpPr/>
          <p:nvPr/>
        </p:nvSpPr>
        <p:spPr>
          <a:xfrm>
            <a:off x="2408139" y="4830148"/>
            <a:ext cx="500743" cy="5007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2CF6AC-57B2-E8F7-477A-7D3B5F3E4B82}"/>
              </a:ext>
            </a:extLst>
          </p:cNvPr>
          <p:cNvSpPr/>
          <p:nvPr/>
        </p:nvSpPr>
        <p:spPr>
          <a:xfrm>
            <a:off x="1365995" y="3718832"/>
            <a:ext cx="500743" cy="5007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C1336F-258F-016A-52DB-780F18B34392}"/>
              </a:ext>
            </a:extLst>
          </p:cNvPr>
          <p:cNvCxnSpPr>
            <a:cxnSpLocks/>
          </p:cNvCxnSpPr>
          <p:nvPr/>
        </p:nvCxnSpPr>
        <p:spPr>
          <a:xfrm flipV="1">
            <a:off x="1543050" y="3252140"/>
            <a:ext cx="1365832" cy="74201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03E2EE-8141-BB93-C269-4FC7197DCE7F}"/>
              </a:ext>
            </a:extLst>
          </p:cNvPr>
          <p:cNvCxnSpPr>
            <a:cxnSpLocks/>
          </p:cNvCxnSpPr>
          <p:nvPr/>
        </p:nvCxnSpPr>
        <p:spPr>
          <a:xfrm flipV="1">
            <a:off x="2658511" y="3289042"/>
            <a:ext cx="250370" cy="185763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24031A-0ED0-B149-9339-6C6E1BE17B14}"/>
              </a:ext>
            </a:extLst>
          </p:cNvPr>
          <p:cNvCxnSpPr>
            <a:cxnSpLocks/>
          </p:cNvCxnSpPr>
          <p:nvPr/>
        </p:nvCxnSpPr>
        <p:spPr>
          <a:xfrm>
            <a:off x="1543050" y="3969203"/>
            <a:ext cx="1169889" cy="117747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F75D468-266D-3B34-363B-FB8DA09FA13F}"/>
              </a:ext>
            </a:extLst>
          </p:cNvPr>
          <p:cNvSpPr/>
          <p:nvPr/>
        </p:nvSpPr>
        <p:spPr>
          <a:xfrm>
            <a:off x="3594845" y="4274489"/>
            <a:ext cx="500743" cy="5007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90148C-AFA4-3402-688E-2A6E875F820C}"/>
              </a:ext>
            </a:extLst>
          </p:cNvPr>
          <p:cNvCxnSpPr>
            <a:cxnSpLocks/>
          </p:cNvCxnSpPr>
          <p:nvPr/>
        </p:nvCxnSpPr>
        <p:spPr>
          <a:xfrm flipH="1" flipV="1">
            <a:off x="2889994" y="3253340"/>
            <a:ext cx="955222" cy="1304599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D5642C-0C3C-1824-6D4A-E6DF7620AD24}"/>
              </a:ext>
            </a:extLst>
          </p:cNvPr>
          <p:cNvCxnSpPr>
            <a:cxnSpLocks/>
          </p:cNvCxnSpPr>
          <p:nvPr/>
        </p:nvCxnSpPr>
        <p:spPr>
          <a:xfrm flipV="1">
            <a:off x="2712939" y="4557939"/>
            <a:ext cx="1153287" cy="58873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70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49BB-8630-8B7A-3081-912F78E09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Pipeline</a:t>
            </a:r>
            <a:endParaRPr lang="en-BE" dirty="0"/>
          </a:p>
        </p:txBody>
      </p:sp>
      <p:pic>
        <p:nvPicPr>
          <p:cNvPr id="3" name="Picture 2" descr="A picture containing traffic light&#10;&#10;Description automatically generated">
            <a:extLst>
              <a:ext uri="{FF2B5EF4-FFF2-40B4-BE49-F238E27FC236}">
                <a16:creationId xmlns:a16="http://schemas.microsoft.com/office/drawing/2014/main" id="{C1D6F9CB-1488-646A-3BB2-DC8507DA6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9" y="2008877"/>
            <a:ext cx="2142478" cy="1067344"/>
          </a:xfrm>
          <a:prstGeom prst="rect">
            <a:avLst/>
          </a:prstGeom>
        </p:spPr>
      </p:pic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8F41CE91-A56D-7D26-161D-918D1F888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332" y="1972441"/>
            <a:ext cx="2009186" cy="1143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7AC35B-4FF1-D5A4-16BA-56B0A4E37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00" y="1972442"/>
            <a:ext cx="1933806" cy="1014596"/>
          </a:xfrm>
          <a:prstGeom prst="rect">
            <a:avLst/>
          </a:prstGeom>
        </p:spPr>
      </p:pic>
      <p:pic>
        <p:nvPicPr>
          <p:cNvPr id="6" name="Picture 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FE7739D-01CE-E7DA-FA1F-A9195EB6E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994" y="1981334"/>
            <a:ext cx="1933806" cy="10145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0BB182-13E9-4935-E9A4-8D0FE778FBC3}"/>
              </a:ext>
            </a:extLst>
          </p:cNvPr>
          <p:cNvSpPr txBox="1"/>
          <p:nvPr/>
        </p:nvSpPr>
        <p:spPr>
          <a:xfrm>
            <a:off x="1754446" y="3742150"/>
            <a:ext cx="2490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 vertices</a:t>
            </a:r>
            <a:endParaRPr lang="en-BE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3CBB02-0E18-700B-7340-7A801F03D516}"/>
              </a:ext>
            </a:extLst>
          </p:cNvPr>
          <p:cNvSpPr txBox="1"/>
          <p:nvPr/>
        </p:nvSpPr>
        <p:spPr>
          <a:xfrm>
            <a:off x="5506012" y="3742151"/>
            <a:ext cx="1315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Rasterize</a:t>
            </a:r>
            <a:endParaRPr lang="en-BE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BD907C-7433-A7AA-8B2A-A129A6BCA23E}"/>
              </a:ext>
            </a:extLst>
          </p:cNvPr>
          <p:cNvSpPr txBox="1"/>
          <p:nvPr/>
        </p:nvSpPr>
        <p:spPr>
          <a:xfrm>
            <a:off x="8082576" y="3742151"/>
            <a:ext cx="2674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Calculate pixel color</a:t>
            </a:r>
            <a:endParaRPr lang="en-BE" sz="2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EC29382-7A3D-1B45-BBBD-F2083DA653B9}"/>
              </a:ext>
            </a:extLst>
          </p:cNvPr>
          <p:cNvSpPr/>
          <p:nvPr/>
        </p:nvSpPr>
        <p:spPr>
          <a:xfrm>
            <a:off x="2604716" y="2451985"/>
            <a:ext cx="885978" cy="26443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5E4668B-53F1-17C6-0644-54E305EB0CCC}"/>
              </a:ext>
            </a:extLst>
          </p:cNvPr>
          <p:cNvSpPr/>
          <p:nvPr/>
        </p:nvSpPr>
        <p:spPr>
          <a:xfrm>
            <a:off x="5713823" y="2410332"/>
            <a:ext cx="885978" cy="26443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F99DD1A-5C0F-5DBC-89C6-69C1E5F30960}"/>
              </a:ext>
            </a:extLst>
          </p:cNvPr>
          <p:cNvSpPr/>
          <p:nvPr/>
        </p:nvSpPr>
        <p:spPr>
          <a:xfrm>
            <a:off x="8755306" y="2406544"/>
            <a:ext cx="885978" cy="26443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114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3434F-4D7A-4C5A-DA15-9E1E982DE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73C0-EACE-9EA0-2CA3-21CDD821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someone give an example of “transform vertices”?</a:t>
            </a:r>
            <a:endParaRPr lang="en-BE" dirty="0"/>
          </a:p>
        </p:txBody>
      </p:sp>
      <p:pic>
        <p:nvPicPr>
          <p:cNvPr id="3" name="Picture 2" descr="A picture containing traffic light&#10;&#10;Description automatically generated">
            <a:extLst>
              <a:ext uri="{FF2B5EF4-FFF2-40B4-BE49-F238E27FC236}">
                <a16:creationId xmlns:a16="http://schemas.microsoft.com/office/drawing/2014/main" id="{D27BA882-AD2D-0EF6-8F90-C299522C4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9" y="2008877"/>
            <a:ext cx="2142478" cy="1067344"/>
          </a:xfrm>
          <a:prstGeom prst="rect">
            <a:avLst/>
          </a:prstGeom>
        </p:spPr>
      </p:pic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7C5C34BA-04EC-696A-FCEF-390B90EA8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332" y="1972441"/>
            <a:ext cx="2009186" cy="1143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251AEA-9D55-6C3F-1A17-7F8CB6EAF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00" y="1972442"/>
            <a:ext cx="1933806" cy="1014596"/>
          </a:xfrm>
          <a:prstGeom prst="rect">
            <a:avLst/>
          </a:prstGeom>
        </p:spPr>
      </p:pic>
      <p:pic>
        <p:nvPicPr>
          <p:cNvPr id="6" name="Picture 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B1F0BE4-FCD0-8D34-0883-90F3B54D0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994" y="1981334"/>
            <a:ext cx="1933806" cy="10145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29705-51F9-F622-06A3-22AFBB2FEF30}"/>
              </a:ext>
            </a:extLst>
          </p:cNvPr>
          <p:cNvSpPr txBox="1"/>
          <p:nvPr/>
        </p:nvSpPr>
        <p:spPr>
          <a:xfrm>
            <a:off x="1754446" y="3742150"/>
            <a:ext cx="2490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 vertices</a:t>
            </a:r>
            <a:endParaRPr lang="en-BE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71EE9F-FD6A-A5C3-5BBE-94728E9A0D32}"/>
              </a:ext>
            </a:extLst>
          </p:cNvPr>
          <p:cNvSpPr txBox="1"/>
          <p:nvPr/>
        </p:nvSpPr>
        <p:spPr>
          <a:xfrm>
            <a:off x="5506012" y="3742151"/>
            <a:ext cx="1315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Rasterize</a:t>
            </a:r>
            <a:endParaRPr lang="en-BE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43FFA-4498-B0EF-C6CF-54CB4A34C4FE}"/>
              </a:ext>
            </a:extLst>
          </p:cNvPr>
          <p:cNvSpPr txBox="1"/>
          <p:nvPr/>
        </p:nvSpPr>
        <p:spPr>
          <a:xfrm>
            <a:off x="8082576" y="3742151"/>
            <a:ext cx="2674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Calculate pixel color</a:t>
            </a:r>
            <a:endParaRPr lang="en-BE" sz="2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5D317DE-25C6-8DE2-CE05-3E503403AA91}"/>
              </a:ext>
            </a:extLst>
          </p:cNvPr>
          <p:cNvSpPr/>
          <p:nvPr/>
        </p:nvSpPr>
        <p:spPr>
          <a:xfrm>
            <a:off x="2604716" y="2451985"/>
            <a:ext cx="885978" cy="26443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86E1D54-B241-3F98-F106-6FCCA40A4DF2}"/>
              </a:ext>
            </a:extLst>
          </p:cNvPr>
          <p:cNvSpPr/>
          <p:nvPr/>
        </p:nvSpPr>
        <p:spPr>
          <a:xfrm>
            <a:off x="5713823" y="2410332"/>
            <a:ext cx="885978" cy="26443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FDEB1F5-7E03-74DD-9AA7-A7939705C6D2}"/>
              </a:ext>
            </a:extLst>
          </p:cNvPr>
          <p:cNvSpPr/>
          <p:nvPr/>
        </p:nvSpPr>
        <p:spPr>
          <a:xfrm>
            <a:off x="8755306" y="2406544"/>
            <a:ext cx="885978" cy="26443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8982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5B87B-9B76-2361-0526-F3A3340D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A8A4-A068-E3F4-0054-96F5ACFFF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someone give an example of “calculate pixel color”?</a:t>
            </a:r>
            <a:endParaRPr lang="en-BE" dirty="0"/>
          </a:p>
        </p:txBody>
      </p:sp>
      <p:pic>
        <p:nvPicPr>
          <p:cNvPr id="3" name="Picture 2" descr="A picture containing traffic light&#10;&#10;Description automatically generated">
            <a:extLst>
              <a:ext uri="{FF2B5EF4-FFF2-40B4-BE49-F238E27FC236}">
                <a16:creationId xmlns:a16="http://schemas.microsoft.com/office/drawing/2014/main" id="{1D025119-B308-BA4E-9901-8071B4F5B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9" y="2008877"/>
            <a:ext cx="2142478" cy="1067344"/>
          </a:xfrm>
          <a:prstGeom prst="rect">
            <a:avLst/>
          </a:prstGeom>
        </p:spPr>
      </p:pic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F4CD10A9-AD4D-00F1-24BE-AA2E6DA56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332" y="1972441"/>
            <a:ext cx="2009186" cy="1143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36B9A-4746-CF85-D63A-F5792EC0C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00" y="1972442"/>
            <a:ext cx="1933806" cy="1014596"/>
          </a:xfrm>
          <a:prstGeom prst="rect">
            <a:avLst/>
          </a:prstGeom>
        </p:spPr>
      </p:pic>
      <p:pic>
        <p:nvPicPr>
          <p:cNvPr id="6" name="Picture 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AD951BD3-1A64-5E6D-C0D9-238783100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994" y="1981334"/>
            <a:ext cx="1933806" cy="10145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14B54B-EA06-8168-936A-2034B155D733}"/>
              </a:ext>
            </a:extLst>
          </p:cNvPr>
          <p:cNvSpPr txBox="1"/>
          <p:nvPr/>
        </p:nvSpPr>
        <p:spPr>
          <a:xfrm>
            <a:off x="1754446" y="3742150"/>
            <a:ext cx="2490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 vertices</a:t>
            </a:r>
            <a:endParaRPr lang="en-BE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E1953B-0CD6-D6E0-6DC7-EAFD8ABD8541}"/>
              </a:ext>
            </a:extLst>
          </p:cNvPr>
          <p:cNvSpPr txBox="1"/>
          <p:nvPr/>
        </p:nvSpPr>
        <p:spPr>
          <a:xfrm>
            <a:off x="5506012" y="3742151"/>
            <a:ext cx="1315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Rasterize</a:t>
            </a:r>
            <a:endParaRPr lang="en-BE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CB76C-96B9-35CF-D677-BAFE7D10820C}"/>
              </a:ext>
            </a:extLst>
          </p:cNvPr>
          <p:cNvSpPr txBox="1"/>
          <p:nvPr/>
        </p:nvSpPr>
        <p:spPr>
          <a:xfrm>
            <a:off x="8082576" y="3742151"/>
            <a:ext cx="2674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Calculate pixel color</a:t>
            </a:r>
            <a:endParaRPr lang="en-BE" sz="2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9D8568C-3C2D-C3E5-FADD-B236B162103E}"/>
              </a:ext>
            </a:extLst>
          </p:cNvPr>
          <p:cNvSpPr/>
          <p:nvPr/>
        </p:nvSpPr>
        <p:spPr>
          <a:xfrm>
            <a:off x="2604716" y="2451985"/>
            <a:ext cx="885978" cy="26443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2029828-6AAD-17A9-FDE5-C8802E006934}"/>
              </a:ext>
            </a:extLst>
          </p:cNvPr>
          <p:cNvSpPr/>
          <p:nvPr/>
        </p:nvSpPr>
        <p:spPr>
          <a:xfrm>
            <a:off x="5713823" y="2410332"/>
            <a:ext cx="885978" cy="26443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AF8C9B0-3409-15E6-5045-2712BC237686}"/>
              </a:ext>
            </a:extLst>
          </p:cNvPr>
          <p:cNvSpPr/>
          <p:nvPr/>
        </p:nvSpPr>
        <p:spPr>
          <a:xfrm>
            <a:off x="8755306" y="2406544"/>
            <a:ext cx="885978" cy="26443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10354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34586-C607-EC20-3F69-EEFF6D3B1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DAF8-8C4F-B228-9870-4E49C098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Pipeline</a:t>
            </a:r>
            <a:endParaRPr lang="en-BE" dirty="0"/>
          </a:p>
        </p:txBody>
      </p:sp>
      <p:pic>
        <p:nvPicPr>
          <p:cNvPr id="3" name="Picture 2" descr="A picture containing traffic light&#10;&#10;Description automatically generated">
            <a:extLst>
              <a:ext uri="{FF2B5EF4-FFF2-40B4-BE49-F238E27FC236}">
                <a16:creationId xmlns:a16="http://schemas.microsoft.com/office/drawing/2014/main" id="{AF880B2F-1481-EEDE-73B4-F9A8D3E27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9" y="2008877"/>
            <a:ext cx="2142478" cy="1067344"/>
          </a:xfrm>
          <a:prstGeom prst="rect">
            <a:avLst/>
          </a:prstGeom>
        </p:spPr>
      </p:pic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F1E41020-E8CD-E39C-3A95-7D61480E6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332" y="1972441"/>
            <a:ext cx="2009186" cy="1143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6BED6-BE46-DFFE-E56C-638031743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00" y="1972442"/>
            <a:ext cx="1933806" cy="1014596"/>
          </a:xfrm>
          <a:prstGeom prst="rect">
            <a:avLst/>
          </a:prstGeom>
        </p:spPr>
      </p:pic>
      <p:pic>
        <p:nvPicPr>
          <p:cNvPr id="6" name="Picture 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F8C6FD52-C090-090D-B096-500C4C88B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994" y="1981334"/>
            <a:ext cx="1933806" cy="10145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C1DF5E-1BA3-6E5E-AB81-8213A538F3DA}"/>
              </a:ext>
            </a:extLst>
          </p:cNvPr>
          <p:cNvSpPr txBox="1"/>
          <p:nvPr/>
        </p:nvSpPr>
        <p:spPr>
          <a:xfrm>
            <a:off x="1754446" y="3742150"/>
            <a:ext cx="2490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 vertices</a:t>
            </a:r>
            <a:endParaRPr lang="en-BE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4F51B8-2488-8BA0-A9F2-E9838F7D68BF}"/>
              </a:ext>
            </a:extLst>
          </p:cNvPr>
          <p:cNvSpPr txBox="1"/>
          <p:nvPr/>
        </p:nvSpPr>
        <p:spPr>
          <a:xfrm>
            <a:off x="5506012" y="3742151"/>
            <a:ext cx="1315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Rasterize</a:t>
            </a:r>
            <a:endParaRPr lang="en-BE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DC59FF-E47A-12C3-11DF-87E440F4AF35}"/>
              </a:ext>
            </a:extLst>
          </p:cNvPr>
          <p:cNvSpPr txBox="1"/>
          <p:nvPr/>
        </p:nvSpPr>
        <p:spPr>
          <a:xfrm>
            <a:off x="8082576" y="3742151"/>
            <a:ext cx="2674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Calculate pixel color</a:t>
            </a:r>
            <a:endParaRPr lang="en-BE" sz="2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82D5567-B874-F6D5-EF66-C79349A53D5A}"/>
              </a:ext>
            </a:extLst>
          </p:cNvPr>
          <p:cNvSpPr/>
          <p:nvPr/>
        </p:nvSpPr>
        <p:spPr>
          <a:xfrm>
            <a:off x="2604716" y="2451985"/>
            <a:ext cx="885978" cy="26443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B05A57B-12E3-A2D2-29D5-609E62FF50C2}"/>
              </a:ext>
            </a:extLst>
          </p:cNvPr>
          <p:cNvSpPr/>
          <p:nvPr/>
        </p:nvSpPr>
        <p:spPr>
          <a:xfrm>
            <a:off x="5713823" y="2410332"/>
            <a:ext cx="885978" cy="26443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D2A4D7-5D78-13E2-79F3-5A98470CEEAF}"/>
              </a:ext>
            </a:extLst>
          </p:cNvPr>
          <p:cNvSpPr/>
          <p:nvPr/>
        </p:nvSpPr>
        <p:spPr>
          <a:xfrm>
            <a:off x="8755306" y="2406544"/>
            <a:ext cx="885978" cy="26443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4" name="Picture 13" descr="A close-up of a kite&#10;&#10;Description automatically generated">
            <a:extLst>
              <a:ext uri="{FF2B5EF4-FFF2-40B4-BE49-F238E27FC236}">
                <a16:creationId xmlns:a16="http://schemas.microsoft.com/office/drawing/2014/main" id="{A71E7FC2-8CF1-BC34-38B3-F9C2BC3DE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3" y="4384914"/>
            <a:ext cx="4748076" cy="14855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35567C-487B-781B-95CF-A27F10784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3526" y="4334106"/>
            <a:ext cx="2948473" cy="252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16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F6A20-1CC5-85BD-042A-35D8F41C3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A27F-C1D6-D61B-7FD1-42C15CB02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9" y="365125"/>
            <a:ext cx="10762861" cy="1325563"/>
          </a:xfrm>
        </p:spPr>
        <p:txBody>
          <a:bodyPr/>
          <a:lstStyle/>
          <a:p>
            <a:r>
              <a:rPr lang="en-US" dirty="0"/>
              <a:t>This pipeline is programmable through shaders</a:t>
            </a:r>
            <a:endParaRPr lang="en-BE" dirty="0"/>
          </a:p>
        </p:txBody>
      </p:sp>
      <p:pic>
        <p:nvPicPr>
          <p:cNvPr id="3" name="Picture 2" descr="A picture containing traffic light&#10;&#10;Description automatically generated">
            <a:extLst>
              <a:ext uri="{FF2B5EF4-FFF2-40B4-BE49-F238E27FC236}">
                <a16:creationId xmlns:a16="http://schemas.microsoft.com/office/drawing/2014/main" id="{095DC107-627B-6FD6-C16C-178B8298D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9" y="2008877"/>
            <a:ext cx="2142478" cy="1067344"/>
          </a:xfrm>
          <a:prstGeom prst="rect">
            <a:avLst/>
          </a:prstGeom>
        </p:spPr>
      </p:pic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AC30030D-2061-E9CE-D585-F61107CC1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332" y="1972441"/>
            <a:ext cx="2009186" cy="1143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51DBF-84B7-085E-9BA0-C17813A01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00" y="1972442"/>
            <a:ext cx="1933806" cy="1014596"/>
          </a:xfrm>
          <a:prstGeom prst="rect">
            <a:avLst/>
          </a:prstGeom>
        </p:spPr>
      </p:pic>
      <p:pic>
        <p:nvPicPr>
          <p:cNvPr id="6" name="Picture 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6A939B2F-B970-0823-D9C7-59400A82B4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994" y="1981334"/>
            <a:ext cx="1933806" cy="10145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6DCB7D-4977-9A16-2F1B-4475479CE8C0}"/>
              </a:ext>
            </a:extLst>
          </p:cNvPr>
          <p:cNvSpPr txBox="1"/>
          <p:nvPr/>
        </p:nvSpPr>
        <p:spPr>
          <a:xfrm>
            <a:off x="1754446" y="3742150"/>
            <a:ext cx="1950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Vertex shader</a:t>
            </a:r>
            <a:endParaRPr lang="en-BE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EDB3E-837A-AB61-A8A1-279C26E5E8F9}"/>
              </a:ext>
            </a:extLst>
          </p:cNvPr>
          <p:cNvSpPr txBox="1"/>
          <p:nvPr/>
        </p:nvSpPr>
        <p:spPr>
          <a:xfrm>
            <a:off x="5245103" y="3557483"/>
            <a:ext cx="27093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Rasterizer</a:t>
            </a:r>
          </a:p>
          <a:p>
            <a:pPr algn="ctr"/>
            <a:r>
              <a:rPr lang="en-US" sz="2400" dirty="0"/>
              <a:t>(not programmable)</a:t>
            </a:r>
            <a:endParaRPr lang="en-BE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1C26A-B212-9653-C7A4-4CE4CD12A653}"/>
              </a:ext>
            </a:extLst>
          </p:cNvPr>
          <p:cNvSpPr txBox="1"/>
          <p:nvPr/>
        </p:nvSpPr>
        <p:spPr>
          <a:xfrm>
            <a:off x="9100136" y="3804355"/>
            <a:ext cx="2340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Fragment shader</a:t>
            </a:r>
            <a:endParaRPr lang="en-BE" sz="2400" b="1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15A1820-186E-6F88-6DDE-38648DBA9DDE}"/>
              </a:ext>
            </a:extLst>
          </p:cNvPr>
          <p:cNvSpPr/>
          <p:nvPr/>
        </p:nvSpPr>
        <p:spPr>
          <a:xfrm>
            <a:off x="2604716" y="2451985"/>
            <a:ext cx="885978" cy="26443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48C7911-46B3-6D1E-A50D-2C8836864F70}"/>
              </a:ext>
            </a:extLst>
          </p:cNvPr>
          <p:cNvSpPr/>
          <p:nvPr/>
        </p:nvSpPr>
        <p:spPr>
          <a:xfrm>
            <a:off x="5713823" y="2410332"/>
            <a:ext cx="885978" cy="26443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67C06BC-EB37-8E77-7D17-122924EC3617}"/>
              </a:ext>
            </a:extLst>
          </p:cNvPr>
          <p:cNvSpPr/>
          <p:nvPr/>
        </p:nvSpPr>
        <p:spPr>
          <a:xfrm>
            <a:off x="8755306" y="2406544"/>
            <a:ext cx="885978" cy="26443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77284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C502C-DC8D-5544-F123-33DC62F0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Rasterizer also interpolates vertex attributes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742335-F8F2-421F-482C-C38D66994C43}"/>
              </a:ext>
            </a:extLst>
          </p:cNvPr>
          <p:cNvSpPr txBox="1"/>
          <p:nvPr/>
        </p:nvSpPr>
        <p:spPr>
          <a:xfrm>
            <a:off x="889518" y="2363755"/>
            <a:ext cx="35083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Attribute : can be anything we want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Position (always, why?)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Texture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1537462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9FA07-91FA-0A8F-FC31-9EEBA3341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(linear)</a:t>
            </a:r>
            <a:endParaRPr lang="en-B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047C04-9CAC-0640-725C-90902DC37D7E}"/>
              </a:ext>
            </a:extLst>
          </p:cNvPr>
          <p:cNvCxnSpPr/>
          <p:nvPr/>
        </p:nvCxnSpPr>
        <p:spPr>
          <a:xfrm flipV="1">
            <a:off x="1138335" y="2366865"/>
            <a:ext cx="0" cy="4018383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FE6BAE-A04F-382B-3E6D-C3A3180C4435}"/>
              </a:ext>
            </a:extLst>
          </p:cNvPr>
          <p:cNvCxnSpPr>
            <a:cxnSpLocks/>
          </p:cNvCxnSpPr>
          <p:nvPr/>
        </p:nvCxnSpPr>
        <p:spPr>
          <a:xfrm>
            <a:off x="1138335" y="6385248"/>
            <a:ext cx="3632718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21286A-BE32-57E9-C566-0824744E302C}"/>
              </a:ext>
            </a:extLst>
          </p:cNvPr>
          <p:cNvCxnSpPr>
            <a:cxnSpLocks/>
          </p:cNvCxnSpPr>
          <p:nvPr/>
        </p:nvCxnSpPr>
        <p:spPr>
          <a:xfrm flipV="1">
            <a:off x="1138334" y="3405673"/>
            <a:ext cx="3032449" cy="2979575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F17AE3-E807-143D-3A9D-AACABA54CEEB}"/>
              </a:ext>
            </a:extLst>
          </p:cNvPr>
          <p:cNvCxnSpPr>
            <a:cxnSpLocks/>
          </p:cNvCxnSpPr>
          <p:nvPr/>
        </p:nvCxnSpPr>
        <p:spPr>
          <a:xfrm>
            <a:off x="1138335" y="3405673"/>
            <a:ext cx="363271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F2E3DF-A3E5-2272-E2CA-D4FDA13FE512}"/>
              </a:ext>
            </a:extLst>
          </p:cNvPr>
          <p:cNvCxnSpPr>
            <a:cxnSpLocks/>
          </p:cNvCxnSpPr>
          <p:nvPr/>
        </p:nvCxnSpPr>
        <p:spPr>
          <a:xfrm flipV="1">
            <a:off x="4136571" y="3004457"/>
            <a:ext cx="34212" cy="333413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17433-8B75-8CC2-8C61-50FB09C857C2}"/>
              </a:ext>
            </a:extLst>
          </p:cNvPr>
          <p:cNvSpPr txBox="1"/>
          <p:nvPr/>
        </p:nvSpPr>
        <p:spPr>
          <a:xfrm>
            <a:off x="4379167" y="291737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  <a:endParaRPr lang="en-B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4EF531-3D42-C8FD-0F63-81EA622AAEC7}"/>
              </a:ext>
            </a:extLst>
          </p:cNvPr>
          <p:cNvSpPr txBox="1"/>
          <p:nvPr/>
        </p:nvSpPr>
        <p:spPr>
          <a:xfrm>
            <a:off x="606489" y="640780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(0, 0)</a:t>
            </a:r>
            <a:endParaRPr lang="en-BE" dirty="0"/>
          </a:p>
        </p:txBody>
      </p:sp>
      <p:pic>
        <p:nvPicPr>
          <p:cNvPr id="20" name="Picture 19" descr="A colorful triangle on a grid&#10;&#10;Description automatically generated">
            <a:extLst>
              <a:ext uri="{FF2B5EF4-FFF2-40B4-BE49-F238E27FC236}">
                <a16:creationId xmlns:a16="http://schemas.microsoft.com/office/drawing/2014/main" id="{7603BBB1-AC8D-F395-05B5-6A5B24DA5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67" y="3008663"/>
            <a:ext cx="5576485" cy="348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2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7A86-BAAA-05B1-D1D5-C83A79727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position interpolated? Why (not)?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33804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A6BE0-98C8-27DD-9572-DD7C59FD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 course! Fragments need a position</a:t>
            </a:r>
            <a:endParaRPr lang="en-BE" dirty="0"/>
          </a:p>
        </p:txBody>
      </p:sp>
      <p:pic>
        <p:nvPicPr>
          <p:cNvPr id="3" name="Picture 2" descr="A green triangle with black line&#10;&#10;Description automatically generated">
            <a:extLst>
              <a:ext uri="{FF2B5EF4-FFF2-40B4-BE49-F238E27FC236}">
                <a16:creationId xmlns:a16="http://schemas.microsoft.com/office/drawing/2014/main" id="{58B7C9D1-9CF5-6A33-04E2-8257E5486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68" y="1793631"/>
            <a:ext cx="8985508" cy="462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4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1B564-CA9E-3D87-8903-3909F7D4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F79E-D81D-C0B7-2D18-4AECB866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62" y="238794"/>
            <a:ext cx="10515600" cy="1325563"/>
          </a:xfrm>
        </p:spPr>
        <p:txBody>
          <a:bodyPr/>
          <a:lstStyle/>
          <a:p>
            <a:r>
              <a:rPr lang="en-US" dirty="0"/>
              <a:t>Course schedule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D8DA9-97E3-0B9A-E8CC-21F1C6CD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671"/>
            <a:ext cx="4032180" cy="2639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D5C226-4920-1470-4E26-725EDC46B091}"/>
              </a:ext>
            </a:extLst>
          </p:cNvPr>
          <p:cNvGraphicFramePr>
            <a:graphicFrameLocks noGrp="1"/>
          </p:cNvGraphicFramePr>
          <p:nvPr/>
        </p:nvGraphicFramePr>
        <p:xfrm>
          <a:off x="5124734" y="1"/>
          <a:ext cx="6602496" cy="6855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693">
                  <a:extLst>
                    <a:ext uri="{9D8B030D-6E8A-4147-A177-3AD203B41FA5}">
                      <a16:colId xmlns:a16="http://schemas.microsoft.com/office/drawing/2014/main" val="4215952977"/>
                    </a:ext>
                  </a:extLst>
                </a:gridCol>
                <a:gridCol w="2299648">
                  <a:extLst>
                    <a:ext uri="{9D8B030D-6E8A-4147-A177-3AD203B41FA5}">
                      <a16:colId xmlns:a16="http://schemas.microsoft.com/office/drawing/2014/main" val="1545778933"/>
                    </a:ext>
                  </a:extLst>
                </a:gridCol>
                <a:gridCol w="2276155">
                  <a:extLst>
                    <a:ext uri="{9D8B030D-6E8A-4147-A177-3AD203B41FA5}">
                      <a16:colId xmlns:a16="http://schemas.microsoft.com/office/drawing/2014/main" val="1553113300"/>
                    </a:ext>
                  </a:extLst>
                </a:gridCol>
              </a:tblGrid>
              <a:tr h="522129"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273685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1 : 12/02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C#/Unity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21218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2 : 19/02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reasoning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27011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3 : 26/02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21313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4 : 04/03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Textures</a:t>
                      </a:r>
                    </a:p>
                    <a:p>
                      <a:r>
                        <a:rPr lang="en-US" dirty="0"/>
                        <a:t>Normal maps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processing /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18310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5 : 11/03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Camera’s</a:t>
                      </a:r>
                    </a:p>
                    <a:p>
                      <a:r>
                        <a:rPr lang="en-US" dirty="0"/>
                        <a:t>Light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078510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6 : 18/03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pipeline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41231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7 : 25/03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Materials</a:t>
                      </a:r>
                      <a:br>
                        <a:rPr lang="en-US" dirty="0"/>
                      </a:br>
                      <a:r>
                        <a:rPr lang="en-US" dirty="0"/>
                        <a:t>Aliasing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Materials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9814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8 : 15/04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42271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9 : 22/04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explanation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500834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10 : 29/04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61463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11 : 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460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CA2FDF-DB18-1375-BEF9-8DA80A37B085}"/>
              </a:ext>
            </a:extLst>
          </p:cNvPr>
          <p:cNvSpPr txBox="1"/>
          <p:nvPr/>
        </p:nvSpPr>
        <p:spPr>
          <a:xfrm>
            <a:off x="379445" y="1741714"/>
            <a:ext cx="469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Highly likely to change </a:t>
            </a:r>
            <a:r>
              <a:rPr lang="en-US" sz="2800" dirty="0">
                <a:sym typeface="Wingdings" panose="05000000000000000000" pitchFamily="2" charset="2"/>
              </a:rPr>
              <a:t>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51D17D-F165-A405-4C90-69417290D645}"/>
              </a:ext>
            </a:extLst>
          </p:cNvPr>
          <p:cNvSpPr/>
          <p:nvPr/>
        </p:nvSpPr>
        <p:spPr>
          <a:xfrm>
            <a:off x="7091265" y="1564357"/>
            <a:ext cx="2301551" cy="4945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3300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06C49-FB2E-5F91-42FA-78D21E897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gotcha : primary visibility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FE437-EBD6-91BD-E84C-CA7CC8244C50}"/>
              </a:ext>
            </a:extLst>
          </p:cNvPr>
          <p:cNvSpPr txBox="1"/>
          <p:nvPr/>
        </p:nvSpPr>
        <p:spPr>
          <a:xfrm>
            <a:off x="584719" y="1690688"/>
            <a:ext cx="8012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We’re interested in the object closest to the camera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5395480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758CB-EAAA-EAED-4C81-90E128913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4B04-D8D4-0B90-EA38-9BEBAA47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49" y="303513"/>
            <a:ext cx="10515600" cy="1084230"/>
          </a:xfrm>
        </p:spPr>
        <p:txBody>
          <a:bodyPr/>
          <a:lstStyle/>
          <a:p>
            <a:r>
              <a:rPr lang="en-US" dirty="0"/>
              <a:t>Primary visibility : raytracing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C0CE4-CFCF-11E9-C6BB-771B905309B5}"/>
              </a:ext>
            </a:extLst>
          </p:cNvPr>
          <p:cNvSpPr txBox="1"/>
          <p:nvPr/>
        </p:nvSpPr>
        <p:spPr>
          <a:xfrm>
            <a:off x="311021" y="1449356"/>
            <a:ext cx="5587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raytracing it’s the closest intersection</a:t>
            </a:r>
          </a:p>
        </p:txBody>
      </p:sp>
      <p:pic>
        <p:nvPicPr>
          <p:cNvPr id="7" name="Picture 6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9BE8D814-8A9E-10CD-AF2E-43DD7E5E3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767" y="3302944"/>
            <a:ext cx="1159651" cy="119432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1C31DE3-DDEE-B2E8-81D5-4470B8ADBB37}"/>
              </a:ext>
            </a:extLst>
          </p:cNvPr>
          <p:cNvSpPr/>
          <p:nvPr/>
        </p:nvSpPr>
        <p:spPr>
          <a:xfrm>
            <a:off x="5274906" y="5296678"/>
            <a:ext cx="1175657" cy="1175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4" name="Picture 13" descr="A close-up of a camera&#10;&#10;Description automatically generated">
            <a:extLst>
              <a:ext uri="{FF2B5EF4-FFF2-40B4-BE49-F238E27FC236}">
                <a16:creationId xmlns:a16="http://schemas.microsoft.com/office/drawing/2014/main" id="{AEC683DE-7BC9-4CA1-6184-D42CCBDA6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22380" flipH="1">
            <a:off x="8711362" y="5209621"/>
            <a:ext cx="1287978" cy="11444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1B9DE9F-F3B9-861B-A8B8-3CC6CE68CCA3}"/>
              </a:ext>
            </a:extLst>
          </p:cNvPr>
          <p:cNvSpPr/>
          <p:nvPr/>
        </p:nvSpPr>
        <p:spPr>
          <a:xfrm>
            <a:off x="7367935" y="3184359"/>
            <a:ext cx="1312907" cy="13129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897078-90B2-F4C5-6B97-A67EDDEC8905}"/>
              </a:ext>
            </a:extLst>
          </p:cNvPr>
          <p:cNvSpPr/>
          <p:nvPr/>
        </p:nvSpPr>
        <p:spPr>
          <a:xfrm>
            <a:off x="5751709" y="1911892"/>
            <a:ext cx="1312907" cy="13129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B8B96A-C027-AC92-28C2-609025C1F385}"/>
              </a:ext>
            </a:extLst>
          </p:cNvPr>
          <p:cNvCxnSpPr>
            <a:cxnSpLocks/>
          </p:cNvCxnSpPr>
          <p:nvPr/>
        </p:nvCxnSpPr>
        <p:spPr>
          <a:xfrm flipH="1" flipV="1">
            <a:off x="5542418" y="1935926"/>
            <a:ext cx="3085288" cy="34727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20290D-8A14-BBCC-CD37-1DADFF8E878F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6278392" y="4497266"/>
            <a:ext cx="1593397" cy="9715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3CFB11-8115-4388-68E7-CC4DF8053924}"/>
              </a:ext>
            </a:extLst>
          </p:cNvPr>
          <p:cNvCxnSpPr>
            <a:cxnSpLocks/>
          </p:cNvCxnSpPr>
          <p:nvPr/>
        </p:nvCxnSpPr>
        <p:spPr>
          <a:xfrm flipH="1">
            <a:off x="7296273" y="4468125"/>
            <a:ext cx="573357" cy="14183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95C6A8-9456-1174-D3F2-BADD39454B27}"/>
              </a:ext>
            </a:extLst>
          </p:cNvPr>
          <p:cNvCxnSpPr>
            <a:cxnSpLocks/>
          </p:cNvCxnSpPr>
          <p:nvPr/>
        </p:nvCxnSpPr>
        <p:spPr>
          <a:xfrm flipV="1">
            <a:off x="6209930" y="4340904"/>
            <a:ext cx="90288" cy="111213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03E9E9-55F6-DECB-E208-05E5EBCC363E}"/>
              </a:ext>
            </a:extLst>
          </p:cNvPr>
          <p:cNvCxnSpPr>
            <a:cxnSpLocks/>
          </p:cNvCxnSpPr>
          <p:nvPr/>
        </p:nvCxnSpPr>
        <p:spPr>
          <a:xfrm flipH="1" flipV="1">
            <a:off x="5118272" y="4325096"/>
            <a:ext cx="1022155" cy="11250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F1545000-7F3C-6EF6-806C-0401E412C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79" y="5846919"/>
            <a:ext cx="873277" cy="89938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C4DF545-B6BB-F04D-2D84-F416930E9093}"/>
              </a:ext>
            </a:extLst>
          </p:cNvPr>
          <p:cNvSpPr txBox="1"/>
          <p:nvPr/>
        </p:nvSpPr>
        <p:spPr>
          <a:xfrm>
            <a:off x="8031827" y="44162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B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B5B6EC-657E-E702-10FB-135E72956417}"/>
              </a:ext>
            </a:extLst>
          </p:cNvPr>
          <p:cNvSpPr txBox="1"/>
          <p:nvPr/>
        </p:nvSpPr>
        <p:spPr>
          <a:xfrm>
            <a:off x="6940631" y="40093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B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E98057-7B4D-C97F-F506-5A04B015A53C}"/>
              </a:ext>
            </a:extLst>
          </p:cNvPr>
          <p:cNvSpPr txBox="1"/>
          <p:nvPr/>
        </p:nvSpPr>
        <p:spPr>
          <a:xfrm>
            <a:off x="6381548" y="31586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6851D-9428-9AAB-82E5-C2B06CED81DA}"/>
              </a:ext>
            </a:extLst>
          </p:cNvPr>
          <p:cNvSpPr txBox="1"/>
          <p:nvPr/>
        </p:nvSpPr>
        <p:spPr>
          <a:xfrm>
            <a:off x="5458672" y="2174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10239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7187-22AD-A1E8-4430-74AE3DD08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visibility : rasterization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60928F-6B9B-C16B-CFF8-B56FEEF1060F}"/>
              </a:ext>
            </a:extLst>
          </p:cNvPr>
          <p:cNvSpPr txBox="1"/>
          <p:nvPr/>
        </p:nvSpPr>
        <p:spPr>
          <a:xfrm>
            <a:off x="329682" y="1690688"/>
            <a:ext cx="61233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Objects are drawn on top of </a:t>
            </a:r>
            <a:r>
              <a:rPr lang="en-US" sz="2800" dirty="0" err="1"/>
              <a:t>eachother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Eg</a:t>
            </a:r>
            <a:r>
              <a:rPr lang="en-US" sz="2800" dirty="0"/>
              <a:t> closest to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Last object “overwrites” pixels</a:t>
            </a:r>
            <a:endParaRPr lang="en-B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40949-AFD6-EDD9-3A7A-A44F8BB41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363" y="2990979"/>
            <a:ext cx="6960636" cy="38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33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AA0E-E5EB-2F80-3130-647F3FDE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not correct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0E09C-3B61-C38F-2E3A-B963351FD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887" y="1872605"/>
            <a:ext cx="8316486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43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E72C-E03D-90DB-C9C1-A7DA58E7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correct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508D4-8A5F-B072-830A-01C9ABF19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99" y="1690688"/>
            <a:ext cx="5087060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16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28105-C112-0972-8FA0-B81497B2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could sort triangles 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DBD90-DAAB-0F39-A530-CEF4A5405597}"/>
              </a:ext>
            </a:extLst>
          </p:cNvPr>
          <p:cNvSpPr txBox="1"/>
          <p:nvPr/>
        </p:nvSpPr>
        <p:spPr>
          <a:xfrm>
            <a:off x="640703" y="1429078"/>
            <a:ext cx="46343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But this would also not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Can’t handle case below</a:t>
            </a:r>
            <a:endParaRPr lang="en-BE" sz="28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CDBAE4A-BC9B-9640-DA88-2BB0D1FAA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62" y="2472216"/>
            <a:ext cx="4972744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92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2A26-5A9D-536F-E0AE-7128AD2D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Anyone have an idea of what would work?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545322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E962-B31C-6CBD-E5CC-4AC6F355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use a depth buffer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29940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94AB-4EDD-57BD-712C-133A5850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2D texture with depth information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7A1C51-D115-8747-A670-CD831FAE50CE}"/>
              </a:ext>
            </a:extLst>
          </p:cNvPr>
          <p:cNvSpPr txBox="1"/>
          <p:nvPr/>
        </p:nvSpPr>
        <p:spPr>
          <a:xfrm>
            <a:off x="970384" y="2550367"/>
            <a:ext cx="7333861" cy="4061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4FCAD-7507-95C1-9F9C-05D7FAAB82B9}"/>
              </a:ext>
            </a:extLst>
          </p:cNvPr>
          <p:cNvSpPr txBox="1"/>
          <p:nvPr/>
        </p:nvSpPr>
        <p:spPr>
          <a:xfrm>
            <a:off x="1915886" y="1629748"/>
            <a:ext cx="457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Empty because we didn’t draw anything yet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65151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3A78-9394-255C-A306-7559F542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object</a:t>
            </a:r>
            <a:endParaRPr lang="en-BE" dirty="0"/>
          </a:p>
        </p:txBody>
      </p:sp>
      <p:pic>
        <p:nvPicPr>
          <p:cNvPr id="4" name="Picture 3" descr="A black and white gradient&#10;&#10;Description automatically generated">
            <a:extLst>
              <a:ext uri="{FF2B5EF4-FFF2-40B4-BE49-F238E27FC236}">
                <a16:creationId xmlns:a16="http://schemas.microsoft.com/office/drawing/2014/main" id="{7AB20E02-0634-1CAD-2E5F-89008F801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82246" y="2326433"/>
            <a:ext cx="7901973" cy="3992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0E10D5-0E38-B49A-CF41-92918F09E10D}"/>
              </a:ext>
            </a:extLst>
          </p:cNvPr>
          <p:cNvSpPr txBox="1"/>
          <p:nvPr/>
        </p:nvSpPr>
        <p:spPr>
          <a:xfrm>
            <a:off x="690465" y="1546895"/>
            <a:ext cx="5058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It’s the first object, so it’s fully visible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613802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73297-8044-DFEA-04F5-D9FB0C658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2D51-1E40-FA66-F1C2-BA0D5411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B8313-D9B1-33D6-9A00-505148019F20}"/>
              </a:ext>
            </a:extLst>
          </p:cNvPr>
          <p:cNvSpPr txBox="1"/>
          <p:nvPr/>
        </p:nvSpPr>
        <p:spPr>
          <a:xfrm>
            <a:off x="989901" y="1690689"/>
            <a:ext cx="5429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Raytracing vs Rasterization </a:t>
            </a:r>
            <a:r>
              <a:rPr lang="en-US" sz="2800" dirty="0">
                <a:sym typeface="Wingdings" panose="05000000000000000000" pitchFamily="2" charset="2"/>
              </a:rPr>
              <a:t>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GPU internals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Graphic API’s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HLSL (GPU language)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Forward/Deferred rendering</a:t>
            </a:r>
          </a:p>
        </p:txBody>
      </p:sp>
    </p:spTree>
    <p:extLst>
      <p:ext uri="{BB962C8B-B14F-4D97-AF65-F5344CB8AC3E}">
        <p14:creationId xmlns:p14="http://schemas.microsoft.com/office/powerpoint/2010/main" val="1372615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34D7-69E8-6C18-52B1-8F0C08D0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second object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667CB-404C-CA42-F388-0D2716AA7782}"/>
              </a:ext>
            </a:extLst>
          </p:cNvPr>
          <p:cNvSpPr txBox="1"/>
          <p:nvPr/>
        </p:nvSpPr>
        <p:spPr>
          <a:xfrm>
            <a:off x="838200" y="1393371"/>
            <a:ext cx="417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Check which pixels are closer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hardware does this for us</a:t>
            </a:r>
            <a:endParaRPr lang="en-B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E3D67-D2F1-A061-C08D-2A3805E03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65181" y="1443134"/>
            <a:ext cx="6274977" cy="526288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63C492-D389-9F45-B35F-6E4FB39823A4}"/>
              </a:ext>
            </a:extLst>
          </p:cNvPr>
          <p:cNvCxnSpPr/>
          <p:nvPr/>
        </p:nvCxnSpPr>
        <p:spPr>
          <a:xfrm flipH="1">
            <a:off x="4484914" y="5119396"/>
            <a:ext cx="4435151" cy="2612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58D6B8-F23D-15DA-AC52-C2384E7734E8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4898845" y="3659833"/>
            <a:ext cx="3019735" cy="3849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D59DC38-E6CC-EF4F-C9AC-1596B86907A0}"/>
              </a:ext>
            </a:extLst>
          </p:cNvPr>
          <p:cNvSpPr txBox="1"/>
          <p:nvPr/>
        </p:nvSpPr>
        <p:spPr>
          <a:xfrm>
            <a:off x="559837" y="3429000"/>
            <a:ext cx="433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Closer to the camera : this passes</a:t>
            </a:r>
            <a:endParaRPr lang="en-BE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83896-C6F0-A8C9-1B89-433AF9AE57D1}"/>
              </a:ext>
            </a:extLst>
          </p:cNvPr>
          <p:cNvSpPr txBox="1"/>
          <p:nvPr/>
        </p:nvSpPr>
        <p:spPr>
          <a:xfrm>
            <a:off x="59094" y="5149820"/>
            <a:ext cx="4513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from the camera : this fails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863594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DE609-5A97-C516-22FD-840ED133A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7" y="365125"/>
            <a:ext cx="10787743" cy="1325563"/>
          </a:xfrm>
        </p:spPr>
        <p:txBody>
          <a:bodyPr/>
          <a:lstStyle/>
          <a:p>
            <a:r>
              <a:rPr lang="en-US" dirty="0"/>
              <a:t>Only run the fragment shader on passing pixels </a:t>
            </a:r>
            <a:endParaRPr lang="en-BE" dirty="0"/>
          </a:p>
        </p:txBody>
      </p:sp>
      <p:pic>
        <p:nvPicPr>
          <p:cNvPr id="10" name="Picture 9" descr="A green ball on a pink surface&#10;&#10;Description automatically generated">
            <a:extLst>
              <a:ext uri="{FF2B5EF4-FFF2-40B4-BE49-F238E27FC236}">
                <a16:creationId xmlns:a16="http://schemas.microsoft.com/office/drawing/2014/main" id="{8039AD64-D050-DA17-5AE9-16D19EB29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27145" y="1690688"/>
            <a:ext cx="90678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84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7518-9995-0994-AD95-A5A6570EB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always run the vertex shader?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2786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6D5EA-DB87-25C5-948D-317726F9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don’t forget to write depth values </a:t>
            </a:r>
            <a:endParaRPr lang="en-BE" dirty="0"/>
          </a:p>
        </p:txBody>
      </p:sp>
      <p:pic>
        <p:nvPicPr>
          <p:cNvPr id="4" name="Picture 3" descr="A black cat with a grey background&#10;&#10;Description automatically generated">
            <a:extLst>
              <a:ext uri="{FF2B5EF4-FFF2-40B4-BE49-F238E27FC236}">
                <a16:creationId xmlns:a16="http://schemas.microsoft.com/office/drawing/2014/main" id="{F4B5FF47-40AC-2126-BAF1-C27853FC4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35491" y="1865630"/>
            <a:ext cx="90678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94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CDA42-5953-0513-E844-AA5B8658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42660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1456-61E1-C9B6-BEB9-D747BC8FA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Funny anecdote about depth buffer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C0AC9A-9CEB-2006-0BE7-8BAED10B6CC7}"/>
              </a:ext>
            </a:extLst>
          </p:cNvPr>
          <p:cNvSpPr txBox="1"/>
          <p:nvPr/>
        </p:nvSpPr>
        <p:spPr>
          <a:xfrm>
            <a:off x="715347" y="1586204"/>
            <a:ext cx="9782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Also, this is a nice example of how raytracing can be much simpler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0552674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B2901-5F9A-39EE-82BB-F12916D51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3BE1F-5FA1-409B-8930-F955DA25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568098-F8E3-764C-4B75-6EEBE9D9DEA1}"/>
              </a:ext>
            </a:extLst>
          </p:cNvPr>
          <p:cNvSpPr txBox="1"/>
          <p:nvPr/>
        </p:nvSpPr>
        <p:spPr>
          <a:xfrm>
            <a:off x="989901" y="1690689"/>
            <a:ext cx="5429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Raytracing vs Rasterization</a:t>
            </a:r>
            <a:endParaRPr lang="en-US" sz="2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GPU internals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Graphic API’s </a:t>
            </a:r>
            <a:r>
              <a:rPr lang="en-US" sz="2800" dirty="0">
                <a:sym typeface="Wingdings" panose="05000000000000000000" pitchFamily="2" charset="2"/>
              </a:rPr>
              <a:t>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HLSL (GPU language)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Forward/Deferred rendering</a:t>
            </a:r>
          </a:p>
        </p:txBody>
      </p:sp>
    </p:spTree>
    <p:extLst>
      <p:ext uri="{BB962C8B-B14F-4D97-AF65-F5344CB8AC3E}">
        <p14:creationId xmlns:p14="http://schemas.microsoft.com/office/powerpoint/2010/main" val="2173129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A5DF-A082-4C5A-FEAB-3913404AE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API’s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D368E2-8F7B-20FD-869E-9A4228BAE71C}"/>
              </a:ext>
            </a:extLst>
          </p:cNvPr>
          <p:cNvSpPr txBox="1"/>
          <p:nvPr/>
        </p:nvSpPr>
        <p:spPr>
          <a:xfrm>
            <a:off x="1189913" y="1953208"/>
            <a:ext cx="49060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Vulkan, OpenGL, DirectX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draw a mesh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else do they have to do?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716427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C649-D510-41D3-2AEA-A62E87CAF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(that unity helps us with) 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5EDA4-3063-C2E3-8180-22B5A81674CE}"/>
              </a:ext>
            </a:extLst>
          </p:cNvPr>
          <p:cNvSpPr txBox="1"/>
          <p:nvPr/>
        </p:nvSpPr>
        <p:spPr>
          <a:xfrm>
            <a:off x="1026367" y="1859902"/>
            <a:ext cx="70999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Clear a texture (set solid color)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/ set contents of textures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/ set contents of meshes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/ set contents of uniform buffers (parameters)</a:t>
            </a:r>
            <a:endParaRPr lang="en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(compile) shaders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624248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F3A7-3636-7987-EBF4-3BE7460F8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Anything that is missing?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20460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3D77D-F30C-D2B3-9E52-FB5F7ADA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3" y="365125"/>
            <a:ext cx="12185072" cy="1325563"/>
          </a:xfrm>
        </p:spPr>
        <p:txBody>
          <a:bodyPr/>
          <a:lstStyle/>
          <a:p>
            <a:r>
              <a:rPr lang="en-US" dirty="0"/>
              <a:t>Remember: we want to understand why a pixel has it’s color</a:t>
            </a:r>
            <a:endParaRPr lang="en-BE" dirty="0"/>
          </a:p>
        </p:txBody>
      </p:sp>
      <p:pic>
        <p:nvPicPr>
          <p:cNvPr id="4" name="Picture 3" descr="A helicopter flying over a highway&#10;&#10;Description automatically generated">
            <a:extLst>
              <a:ext uri="{FF2B5EF4-FFF2-40B4-BE49-F238E27FC236}">
                <a16:creationId xmlns:a16="http://schemas.microsoft.com/office/drawing/2014/main" id="{E455B39B-131E-3C1A-8807-A998E8281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3226"/>
            <a:ext cx="8790709" cy="4944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584D81-7DB7-2E1E-D925-13B76E9F71C5}"/>
              </a:ext>
            </a:extLst>
          </p:cNvPr>
          <p:cNvCxnSpPr/>
          <p:nvPr/>
        </p:nvCxnSpPr>
        <p:spPr>
          <a:xfrm flipH="1">
            <a:off x="7329055" y="3269673"/>
            <a:ext cx="2085109" cy="1475509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8F93976-7721-603D-A073-CB275BB079D2}"/>
              </a:ext>
            </a:extLst>
          </p:cNvPr>
          <p:cNvSpPr/>
          <p:nvPr/>
        </p:nvSpPr>
        <p:spPr>
          <a:xfrm>
            <a:off x="9573904" y="2231409"/>
            <a:ext cx="1569493" cy="156949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76427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ADB0-A80D-C7F2-CF08-BFDE2CCE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lot of surprising things are not in our API!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81B20-49FA-5A40-0DC2-F466D67169DF}"/>
              </a:ext>
            </a:extLst>
          </p:cNvPr>
          <p:cNvSpPr txBox="1"/>
          <p:nvPr/>
        </p:nvSpPr>
        <p:spPr>
          <a:xfrm>
            <a:off x="1648408" y="1868216"/>
            <a:ext cx="65376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Shadows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Animations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Camera’s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We all do this ourself!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3570232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06B01-14A8-0D79-777D-0D109D121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ECDE-2D82-FB65-E54B-70890B2D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08274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D2F20-50B5-F0C4-F75D-700AA860D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2A10-632F-B0DC-8277-F4228F0AE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907F0-C6FF-6848-D742-A0B0F175FB1A}"/>
              </a:ext>
            </a:extLst>
          </p:cNvPr>
          <p:cNvSpPr txBox="1"/>
          <p:nvPr/>
        </p:nvSpPr>
        <p:spPr>
          <a:xfrm>
            <a:off x="989901" y="1690689"/>
            <a:ext cx="5429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Raytracing vs Rasterization</a:t>
            </a:r>
            <a:endParaRPr lang="en-US" sz="2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GPU internals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Graphic API’s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HLSL (GPU language)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Forward/Deferred rendering</a:t>
            </a:r>
          </a:p>
        </p:txBody>
      </p:sp>
    </p:spTree>
    <p:extLst>
      <p:ext uri="{BB962C8B-B14F-4D97-AF65-F5344CB8AC3E}">
        <p14:creationId xmlns:p14="http://schemas.microsoft.com/office/powerpoint/2010/main" val="2209374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C16AB-9315-4271-E833-5DEB1D47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HLSL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5FD68-256E-E34B-BCA8-7231AB9295CC}"/>
              </a:ext>
            </a:extLst>
          </p:cNvPr>
          <p:cNvSpPr txBox="1"/>
          <p:nvPr/>
        </p:nvSpPr>
        <p:spPr>
          <a:xfrm>
            <a:off x="646922" y="1573763"/>
            <a:ext cx="45101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 Level Shading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Originally made for DirectX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Makes intermediate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translate to Vulkan, OpenGL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4671827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E9E6-109E-EDE4-98BE-587F51DE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Shader Graph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8D151F-75C5-943C-1A16-B3FBE6D984C6}"/>
              </a:ext>
            </a:extLst>
          </p:cNvPr>
          <p:cNvSpPr txBox="1"/>
          <p:nvPr/>
        </p:nvSpPr>
        <p:spPr>
          <a:xfrm>
            <a:off x="838200" y="1582341"/>
            <a:ext cx="558999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Translated to HLSL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Made primarily for artists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Prefer writing HLSL (will clarify with labs)</a:t>
            </a:r>
            <a:br>
              <a:rPr lang="en-US" sz="2400" dirty="0"/>
            </a:br>
            <a:br>
              <a:rPr lang="en-US" sz="2400" dirty="0"/>
            </a:b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fixed4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outColor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8B008B"/>
                </a:solidFill>
                <a:latin typeface="Cascadia Mono" panose="020B0609020000020004" pitchFamily="49" charset="0"/>
              </a:rPr>
              <a:t>saturate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8B008B"/>
                </a:solidFill>
                <a:latin typeface="Cascadia Mono" panose="020B0609020000020004" pitchFamily="49" charset="0"/>
              </a:rPr>
              <a:t>dot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(N, L));</a:t>
            </a:r>
            <a:endParaRPr lang="en-BE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E6FED-6E9E-A809-6DF4-4324C5094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98" y="3685648"/>
            <a:ext cx="9543328" cy="317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406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84A0-6A0A-5611-7A3B-34B971393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Unity Shader 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B2B1D-EAD7-AC65-B7EC-1E1E9AC33B80}"/>
              </a:ext>
            </a:extLst>
          </p:cNvPr>
          <p:cNvSpPr txBox="1"/>
          <p:nvPr/>
        </p:nvSpPr>
        <p:spPr>
          <a:xfrm>
            <a:off x="572277" y="1971869"/>
            <a:ext cx="114153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Shader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8B0000"/>
                </a:solidFill>
                <a:latin typeface="Cascadia Mono" panose="020B0609020000020004" pitchFamily="49" charset="0"/>
              </a:rPr>
              <a:t>"Unlit/</a:t>
            </a:r>
            <a:r>
              <a:rPr lang="en-US" sz="2400" dirty="0" err="1">
                <a:solidFill>
                  <a:srgbClr val="8B0000"/>
                </a:solidFill>
                <a:latin typeface="Cascadia Mono" panose="020B0609020000020004" pitchFamily="49" charset="0"/>
              </a:rPr>
              <a:t>NewUnlitShader</a:t>
            </a:r>
            <a:r>
              <a:rPr lang="en-US" sz="2400" dirty="0">
                <a:solidFill>
                  <a:srgbClr val="8B0000"/>
                </a:solidFill>
                <a:latin typeface="Cascadia Mono" panose="020B0609020000020004" pitchFamily="49" charset="0"/>
              </a:rPr>
              <a:t>"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BE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Everything is in a block “Shader”, with the name of our shader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4467373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9987E-F8F2-84A6-2A47-6F88F2CD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95381-01D2-E229-05FC-34821E3F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53DFA-FC84-9E28-1079-8A31CA3A0201}"/>
              </a:ext>
            </a:extLst>
          </p:cNvPr>
          <p:cNvSpPr txBox="1"/>
          <p:nvPr/>
        </p:nvSpPr>
        <p:spPr>
          <a:xfrm>
            <a:off x="454089" y="1791477"/>
            <a:ext cx="9892452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Shader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Cascadia Mono" panose="020B0609020000020004" pitchFamily="49" charset="0"/>
              </a:rPr>
              <a:t>"Unlit/</a:t>
            </a:r>
            <a:r>
              <a:rPr lang="en-US" sz="1800" dirty="0" err="1">
                <a:solidFill>
                  <a:srgbClr val="8B0000"/>
                </a:solidFill>
                <a:latin typeface="Cascadia Mono" panose="020B0609020000020004" pitchFamily="49" charset="0"/>
              </a:rPr>
              <a:t>NewUnlitShader</a:t>
            </a:r>
            <a:r>
              <a:rPr lang="en-US" sz="1800" dirty="0">
                <a:solidFill>
                  <a:srgbClr val="8B0000"/>
                </a:solidFill>
                <a:latin typeface="Cascadia Mono" panose="020B0609020000020004" pitchFamily="49" charset="0"/>
              </a:rPr>
              <a:t>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Properties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MainTex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B0000"/>
                </a:solidFill>
                <a:latin typeface="Cascadia Mono" panose="020B0609020000020004" pitchFamily="49" charset="0"/>
              </a:rPr>
              <a:t>"Texture"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2D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= </a:t>
            </a:r>
            <a:r>
              <a:rPr lang="en-US" sz="1800" dirty="0">
                <a:solidFill>
                  <a:srgbClr val="8B0000"/>
                </a:solidFill>
                <a:latin typeface="Cascadia Mono" panose="020B0609020000020004" pitchFamily="49" charset="0"/>
              </a:rPr>
              <a:t>"white"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Properties are variables accessible in the inspector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For artists (and us)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Don’t forget to make a material!</a:t>
            </a:r>
            <a:endParaRPr lang="en-B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34A14-50DD-F42C-ADBF-5693AB877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465" y="4653799"/>
            <a:ext cx="4610743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9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51C4-12C1-1583-FF98-8354E32A3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" y="308287"/>
            <a:ext cx="10515600" cy="1325563"/>
          </a:xfrm>
        </p:spPr>
        <p:txBody>
          <a:bodyPr/>
          <a:lstStyle/>
          <a:p>
            <a:r>
              <a:rPr lang="en-US" dirty="0"/>
              <a:t>Datatypes : vectors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03DA5-3E53-6F30-1161-036F06DE573F}"/>
              </a:ext>
            </a:extLst>
          </p:cNvPr>
          <p:cNvSpPr txBox="1"/>
          <p:nvPr/>
        </p:nvSpPr>
        <p:spPr>
          <a:xfrm>
            <a:off x="1841241" y="2388637"/>
            <a:ext cx="47131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float3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bar.xyz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foo.zyy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en-BE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float2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baz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bar.xy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b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This is called swizzling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Useful for conversions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410012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0D9AF-463E-B25E-000E-0286AC4C1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78A1-A558-2EAD-226B-37972D994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" y="308287"/>
            <a:ext cx="10515600" cy="1325563"/>
          </a:xfrm>
        </p:spPr>
        <p:txBody>
          <a:bodyPr/>
          <a:lstStyle/>
          <a:p>
            <a:r>
              <a:rPr lang="en-US" dirty="0"/>
              <a:t>Datatypes : vectors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B0478-ABA2-9F3F-8C83-DFC953714AC9}"/>
              </a:ext>
            </a:extLst>
          </p:cNvPr>
          <p:cNvSpPr txBox="1"/>
          <p:nvPr/>
        </p:nvSpPr>
        <p:spPr>
          <a:xfrm>
            <a:off x="1038808" y="1897330"/>
            <a:ext cx="23326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float4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four;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float3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three;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float2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two;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one;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11AD56-CCA5-C287-C3F5-928432CE1449}"/>
              </a:ext>
            </a:extLst>
          </p:cNvPr>
          <p:cNvSpPr txBox="1"/>
          <p:nvPr/>
        </p:nvSpPr>
        <p:spPr>
          <a:xfrm>
            <a:off x="3763346" y="1690688"/>
            <a:ext cx="22621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half4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four;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half3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three;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half2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two;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half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one;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96293-BAE1-806F-F286-A625E880B577}"/>
              </a:ext>
            </a:extLst>
          </p:cNvPr>
          <p:cNvSpPr txBox="1"/>
          <p:nvPr/>
        </p:nvSpPr>
        <p:spPr>
          <a:xfrm>
            <a:off x="6363476" y="1413690"/>
            <a:ext cx="42793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endParaRPr lang="en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fixed4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four;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fixed3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three;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fixed2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two;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fixed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one;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5D033C-7D11-4C06-581C-E6F00B0B6B30}"/>
              </a:ext>
            </a:extLst>
          </p:cNvPr>
          <p:cNvSpPr txBox="1"/>
          <p:nvPr/>
        </p:nvSpPr>
        <p:spPr>
          <a:xfrm>
            <a:off x="794658" y="3689985"/>
            <a:ext cx="62902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All are vector types of floating point numbers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Precision (might) decrease going left to right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Just use floats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482320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20B24-2C05-550B-5775-60408A3DD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D246-54AE-2187-20B7-9A1AD906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Unity Shader 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EFC4E-022F-5B3E-8043-C8C4A362FD32}"/>
              </a:ext>
            </a:extLst>
          </p:cNvPr>
          <p:cNvSpPr txBox="1"/>
          <p:nvPr/>
        </p:nvSpPr>
        <p:spPr>
          <a:xfrm>
            <a:off x="572277" y="1971869"/>
            <a:ext cx="1177758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Shader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Cascadia Mono" panose="020B0609020000020004" pitchFamily="49" charset="0"/>
              </a:rPr>
              <a:t>"Unlit/</a:t>
            </a:r>
            <a:r>
              <a:rPr lang="en-US" sz="1800" dirty="0" err="1">
                <a:solidFill>
                  <a:srgbClr val="8B0000"/>
                </a:solidFill>
                <a:latin typeface="Cascadia Mono" panose="020B0609020000020004" pitchFamily="49" charset="0"/>
              </a:rPr>
              <a:t>NewUnlitShader</a:t>
            </a:r>
            <a:r>
              <a:rPr lang="en-US" sz="1800" dirty="0">
                <a:solidFill>
                  <a:srgbClr val="8B0000"/>
                </a:solidFill>
                <a:latin typeface="Cascadia Mono" panose="020B0609020000020004" pitchFamily="49" charset="0"/>
              </a:rPr>
              <a:t>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Properties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MainTex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B0000"/>
                </a:solidFill>
                <a:latin typeface="Cascadia Mono" panose="020B0609020000020004" pitchFamily="49" charset="0"/>
              </a:rPr>
              <a:t>"Texture"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2D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= </a:t>
            </a:r>
            <a:r>
              <a:rPr lang="en-US" sz="1800" dirty="0">
                <a:solidFill>
                  <a:srgbClr val="8B0000"/>
                </a:solidFill>
                <a:latin typeface="Cascadia Mono" panose="020B0609020000020004" pitchFamily="49" charset="0"/>
              </a:rPr>
              <a:t>"white"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{}</a:t>
            </a:r>
          </a:p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SubShader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Subshader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: allows different implementations (different hardware)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We will only ever have one</a:t>
            </a:r>
          </a:p>
        </p:txBody>
      </p:sp>
    </p:spTree>
    <p:extLst>
      <p:ext uri="{BB962C8B-B14F-4D97-AF65-F5344CB8AC3E}">
        <p14:creationId xmlns:p14="http://schemas.microsoft.com/office/powerpoint/2010/main" val="4223636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1718A-26A5-1EAC-E692-932F8CDB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to render an image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05970-D813-0C0C-6884-8ED73516EF54}"/>
              </a:ext>
            </a:extLst>
          </p:cNvPr>
          <p:cNvSpPr txBox="1"/>
          <p:nvPr/>
        </p:nvSpPr>
        <p:spPr>
          <a:xfrm>
            <a:off x="534955" y="1922107"/>
            <a:ext cx="61877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rendering again?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would we approach this problem?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3642400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80A38-D181-1127-C732-0E20FBDD2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31A3B-8A02-143A-05E2-FD4EA6767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</a:t>
            </a:r>
            <a:r>
              <a:rPr lang="en-US" dirty="0" err="1"/>
              <a:t>Subshader</a:t>
            </a:r>
            <a:r>
              <a:rPr lang="en-US" dirty="0"/>
              <a:t> 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9F4ED-8D4E-CB75-E96B-3CAD265FF9A2}"/>
              </a:ext>
            </a:extLst>
          </p:cNvPr>
          <p:cNvSpPr txBox="1"/>
          <p:nvPr/>
        </p:nvSpPr>
        <p:spPr>
          <a:xfrm>
            <a:off x="572277" y="1971869"/>
            <a:ext cx="1177758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Shader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Cascadia Mono" panose="020B0609020000020004" pitchFamily="49" charset="0"/>
              </a:rPr>
              <a:t>"Unlit/</a:t>
            </a:r>
            <a:r>
              <a:rPr lang="en-US" sz="1800" dirty="0" err="1">
                <a:solidFill>
                  <a:srgbClr val="8B0000"/>
                </a:solidFill>
                <a:latin typeface="Cascadia Mono" panose="020B0609020000020004" pitchFamily="49" charset="0"/>
              </a:rPr>
              <a:t>NewUnlitShader</a:t>
            </a:r>
            <a:r>
              <a:rPr lang="en-US" sz="1800" dirty="0">
                <a:solidFill>
                  <a:srgbClr val="8B0000"/>
                </a:solidFill>
                <a:latin typeface="Cascadia Mono" panose="020B0609020000020004" pitchFamily="49" charset="0"/>
              </a:rPr>
              <a:t>"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Properties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MainTex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>
                <a:solidFill>
                  <a:srgbClr val="8B0000"/>
                </a:solidFill>
                <a:latin typeface="Cascadia Mono" panose="020B0609020000020004" pitchFamily="49" charset="0"/>
              </a:rPr>
              <a:t>"Texture"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2D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= </a:t>
            </a:r>
            <a:r>
              <a:rPr lang="en-US" sz="1800" dirty="0">
                <a:solidFill>
                  <a:srgbClr val="8B0000"/>
                </a:solidFill>
                <a:latin typeface="Cascadia Mono" panose="020B0609020000020004" pitchFamily="49" charset="0"/>
              </a:rPr>
              <a:t>"white"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{}</a:t>
            </a:r>
          </a:p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SubShader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Subshader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: allows different implementations (different hardware)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We will only ever have one</a:t>
            </a:r>
          </a:p>
        </p:txBody>
      </p:sp>
    </p:spTree>
    <p:extLst>
      <p:ext uri="{BB962C8B-B14F-4D97-AF65-F5344CB8AC3E}">
        <p14:creationId xmlns:p14="http://schemas.microsoft.com/office/powerpoint/2010/main" val="18256253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02B6C-F4E0-F5F5-0ECF-C5454A65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SubShader</a:t>
            </a:r>
            <a:r>
              <a:rPr lang="en-US" dirty="0"/>
              <a:t> : Tags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B9D20-59CC-5AD9-E17D-6431E282D406}"/>
              </a:ext>
            </a:extLst>
          </p:cNvPr>
          <p:cNvSpPr txBox="1"/>
          <p:nvPr/>
        </p:nvSpPr>
        <p:spPr>
          <a:xfrm>
            <a:off x="1181878" y="2301551"/>
            <a:ext cx="88024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SubShader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Tags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 </a:t>
            </a:r>
            <a:r>
              <a:rPr lang="en-US" sz="1800" dirty="0">
                <a:solidFill>
                  <a:srgbClr val="8B0000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 err="1">
                <a:solidFill>
                  <a:srgbClr val="8B0000"/>
                </a:solidFill>
                <a:latin typeface="Cascadia Mono" panose="020B0609020000020004" pitchFamily="49" charset="0"/>
              </a:rPr>
              <a:t>RenderType</a:t>
            </a:r>
            <a:r>
              <a:rPr lang="en-US" sz="1800" dirty="0">
                <a:solidFill>
                  <a:srgbClr val="8B0000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=</a:t>
            </a:r>
            <a:r>
              <a:rPr lang="en-US" sz="1800" dirty="0">
                <a:solidFill>
                  <a:srgbClr val="8B0000"/>
                </a:solidFill>
                <a:latin typeface="Cascadia Mono" panose="020B0609020000020004" pitchFamily="49" charset="0"/>
              </a:rPr>
              <a:t>"Opaque"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}</a:t>
            </a: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We’ll see this a lot more later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Basically tells unity *when* to use this shader in it’s pipeline</a:t>
            </a:r>
            <a:b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b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603318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2CD1-6573-26C9-B3FC-43F7E4805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06" y="0"/>
            <a:ext cx="10515600" cy="1325563"/>
          </a:xfrm>
        </p:spPr>
        <p:txBody>
          <a:bodyPr/>
          <a:lstStyle/>
          <a:p>
            <a:r>
              <a:rPr lang="en-US" dirty="0"/>
              <a:t>Define Structs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B0C204-FB90-9C75-56FB-19795C6635A8}"/>
              </a:ext>
            </a:extLst>
          </p:cNvPr>
          <p:cNvSpPr txBox="1"/>
          <p:nvPr/>
        </p:nvSpPr>
        <p:spPr>
          <a:xfrm>
            <a:off x="155510" y="1181220"/>
            <a:ext cx="1218577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appdata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BE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float4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vertex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: POSITION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float2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uv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: TEXCOORD0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BE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en-BE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v2f</a:t>
            </a:r>
          </a:p>
          <a:p>
            <a:r>
              <a:rPr lang="en-BE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float2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uv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: TEXCOORD0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UNITY_FOG_COORDS(1)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float4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vertex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: SV_POSITION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BE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Appdata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: incoming vertex structure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V2f : data going (interpolated) from vertex shader to pixel shader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5821000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749D6-7555-C968-7D5E-7CAE3B54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887"/>
            <a:ext cx="10515600" cy="1325563"/>
          </a:xfrm>
        </p:spPr>
        <p:txBody>
          <a:bodyPr/>
          <a:lstStyle/>
          <a:p>
            <a:r>
              <a:rPr lang="en-US" dirty="0"/>
              <a:t>Vertex shader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58FD63-28B5-FDF2-C3EF-01B89E0C92C9}"/>
              </a:ext>
            </a:extLst>
          </p:cNvPr>
          <p:cNvSpPr txBox="1"/>
          <p:nvPr/>
        </p:nvSpPr>
        <p:spPr>
          <a:xfrm>
            <a:off x="298579" y="1443134"/>
            <a:ext cx="1005435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v2f vert (</a:t>
            </a:r>
            <a:r>
              <a:rPr lang="en-US" sz="2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appdata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v)</a:t>
            </a:r>
          </a:p>
          <a:p>
            <a:r>
              <a:rPr lang="en-BE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    v2f o;</a:t>
            </a:r>
          </a:p>
          <a:p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2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o.vertex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UnityObjectToClipPos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v.vertex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fr-FR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fr-FR" sz="2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o.uv</a:t>
            </a:r>
            <a:r>
              <a:rPr lang="fr-FR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= TRANSFORM_TEX(</a:t>
            </a:r>
            <a:r>
              <a:rPr lang="fr-FR" sz="2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v.uv</a:t>
            </a:r>
            <a:r>
              <a:rPr lang="fr-FR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, _</a:t>
            </a:r>
            <a:r>
              <a:rPr lang="fr-FR" sz="2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MainTex</a:t>
            </a:r>
            <a:r>
              <a:rPr lang="fr-FR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BE" sz="2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    UNITY_TRANSFER_FOG(</a:t>
            </a:r>
            <a:r>
              <a:rPr lang="en-US" sz="2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o,o.vertex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BE" sz="2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o;</a:t>
            </a:r>
          </a:p>
          <a:p>
            <a:r>
              <a:rPr lang="en-BE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}</a:t>
            </a:r>
          </a:p>
          <a:p>
            <a:endParaRPr lang="en-US" sz="2800" dirty="0"/>
          </a:p>
          <a:p>
            <a:r>
              <a:rPr lang="en-US" sz="2800" dirty="0"/>
              <a:t>Takes an </a:t>
            </a:r>
            <a:r>
              <a:rPr lang="en-US" sz="2800" b="1" dirty="0" err="1"/>
              <a:t>appdata</a:t>
            </a:r>
            <a:r>
              <a:rPr lang="en-US" sz="2800" dirty="0"/>
              <a:t>, outputs a </a:t>
            </a:r>
            <a:r>
              <a:rPr lang="en-US" sz="2800" b="1" dirty="0"/>
              <a:t>v2f</a:t>
            </a:r>
            <a:endParaRPr lang="en-BE" sz="2800" b="1" dirty="0"/>
          </a:p>
        </p:txBody>
      </p:sp>
    </p:spTree>
    <p:extLst>
      <p:ext uri="{BB962C8B-B14F-4D97-AF65-F5344CB8AC3E}">
        <p14:creationId xmlns:p14="http://schemas.microsoft.com/office/powerpoint/2010/main" val="38175705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F711F-4D9D-477E-82DE-7F9D1F041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655F-8B73-BA19-74AE-7C190533E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9" y="365125"/>
            <a:ext cx="10762861" cy="1325563"/>
          </a:xfrm>
        </p:spPr>
        <p:txBody>
          <a:bodyPr/>
          <a:lstStyle/>
          <a:p>
            <a:r>
              <a:rPr lang="en-US" dirty="0" err="1"/>
              <a:t>Sshhhh</a:t>
            </a:r>
            <a:r>
              <a:rPr lang="en-US" dirty="0"/>
              <a:t>, the </a:t>
            </a:r>
            <a:r>
              <a:rPr lang="en-US" dirty="0" err="1"/>
              <a:t>gpu</a:t>
            </a:r>
            <a:r>
              <a:rPr lang="en-US" dirty="0"/>
              <a:t> is rasterizing</a:t>
            </a:r>
            <a:endParaRPr lang="en-BE" dirty="0"/>
          </a:p>
        </p:txBody>
      </p:sp>
      <p:pic>
        <p:nvPicPr>
          <p:cNvPr id="3" name="Picture 2" descr="A picture containing traffic light&#10;&#10;Description automatically generated">
            <a:extLst>
              <a:ext uri="{FF2B5EF4-FFF2-40B4-BE49-F238E27FC236}">
                <a16:creationId xmlns:a16="http://schemas.microsoft.com/office/drawing/2014/main" id="{C78550BB-31E5-1D12-DA9B-4D41638DF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9" y="2008877"/>
            <a:ext cx="2142478" cy="1067344"/>
          </a:xfrm>
          <a:prstGeom prst="rect">
            <a:avLst/>
          </a:prstGeom>
        </p:spPr>
      </p:pic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2AE6ED18-2EBC-91FC-A3A6-5E17154EA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332" y="1972441"/>
            <a:ext cx="2009186" cy="1143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DF4C96-B448-9CF2-F8F4-B38096C71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00" y="1972442"/>
            <a:ext cx="1933806" cy="1014596"/>
          </a:xfrm>
          <a:prstGeom prst="rect">
            <a:avLst/>
          </a:prstGeom>
        </p:spPr>
      </p:pic>
      <p:pic>
        <p:nvPicPr>
          <p:cNvPr id="6" name="Picture 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C4B35D4E-B502-169E-C468-B1B0D90C8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994" y="1981334"/>
            <a:ext cx="1933806" cy="10145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CCD612-13C1-C4E2-C6B2-1257AC3C5677}"/>
              </a:ext>
            </a:extLst>
          </p:cNvPr>
          <p:cNvSpPr txBox="1"/>
          <p:nvPr/>
        </p:nvSpPr>
        <p:spPr>
          <a:xfrm>
            <a:off x="1754446" y="3742150"/>
            <a:ext cx="1950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Vertex shader</a:t>
            </a:r>
            <a:endParaRPr lang="en-BE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69951D-08CB-D041-08D1-F6BBC2A7E2E9}"/>
              </a:ext>
            </a:extLst>
          </p:cNvPr>
          <p:cNvSpPr txBox="1"/>
          <p:nvPr/>
        </p:nvSpPr>
        <p:spPr>
          <a:xfrm>
            <a:off x="5245103" y="3557483"/>
            <a:ext cx="27093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Rasterizer</a:t>
            </a:r>
          </a:p>
          <a:p>
            <a:pPr algn="ctr"/>
            <a:r>
              <a:rPr lang="en-US" sz="2400" dirty="0"/>
              <a:t>(not programmable)</a:t>
            </a:r>
            <a:endParaRPr lang="en-BE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97F1A-1847-1F77-2055-DD30C1B60953}"/>
              </a:ext>
            </a:extLst>
          </p:cNvPr>
          <p:cNvSpPr txBox="1"/>
          <p:nvPr/>
        </p:nvSpPr>
        <p:spPr>
          <a:xfrm>
            <a:off x="9100136" y="3804355"/>
            <a:ext cx="2340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Fragment shader</a:t>
            </a:r>
            <a:endParaRPr lang="en-BE" sz="2400" b="1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7BBC31-D158-C212-1C13-3B936565918E}"/>
              </a:ext>
            </a:extLst>
          </p:cNvPr>
          <p:cNvSpPr/>
          <p:nvPr/>
        </p:nvSpPr>
        <p:spPr>
          <a:xfrm>
            <a:off x="2604716" y="2451985"/>
            <a:ext cx="885978" cy="26443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C4900CA-4971-D66B-B326-6DDEE7159F24}"/>
              </a:ext>
            </a:extLst>
          </p:cNvPr>
          <p:cNvSpPr/>
          <p:nvPr/>
        </p:nvSpPr>
        <p:spPr>
          <a:xfrm>
            <a:off x="5713823" y="2410332"/>
            <a:ext cx="885978" cy="26443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37347A4-5C56-5415-B451-0A9719AC00BA}"/>
              </a:ext>
            </a:extLst>
          </p:cNvPr>
          <p:cNvSpPr/>
          <p:nvPr/>
        </p:nvSpPr>
        <p:spPr>
          <a:xfrm>
            <a:off x="8755306" y="2406544"/>
            <a:ext cx="885978" cy="26443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439DC5-FE73-D990-E02E-D8808CC39A9A}"/>
              </a:ext>
            </a:extLst>
          </p:cNvPr>
          <p:cNvCxnSpPr/>
          <p:nvPr/>
        </p:nvCxnSpPr>
        <p:spPr>
          <a:xfrm flipV="1">
            <a:off x="6761584" y="4615543"/>
            <a:ext cx="0" cy="196564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4238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3C3D0-A2A4-34E6-8937-3072D0AC1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DD650-DFA1-8927-EE95-7254CB7D5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887"/>
            <a:ext cx="10515600" cy="1325563"/>
          </a:xfrm>
        </p:spPr>
        <p:txBody>
          <a:bodyPr/>
          <a:lstStyle/>
          <a:p>
            <a:r>
              <a:rPr lang="en-US" dirty="0"/>
              <a:t>Fragment shader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548DF-2BEB-4F94-64F3-ACAD16159780}"/>
              </a:ext>
            </a:extLst>
          </p:cNvPr>
          <p:cNvSpPr txBox="1"/>
          <p:nvPr/>
        </p:nvSpPr>
        <p:spPr>
          <a:xfrm>
            <a:off x="298579" y="1443134"/>
            <a:ext cx="873950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fixed4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frag (v2f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SV_Target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228B22"/>
                </a:solidFill>
                <a:latin typeface="Cascadia Mono" panose="020B0609020000020004" pitchFamily="49" charset="0"/>
              </a:rPr>
              <a:t>// sample the texture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fixed4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col = </a:t>
            </a:r>
            <a:r>
              <a:rPr lang="en-US" sz="1800" dirty="0">
                <a:solidFill>
                  <a:srgbClr val="8B008B"/>
                </a:solidFill>
                <a:latin typeface="Cascadia Mono" panose="020B0609020000020004" pitchFamily="49" charset="0"/>
              </a:rPr>
              <a:t>tex2D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(_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MainTex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i.uv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228B22"/>
                </a:solidFill>
                <a:latin typeface="Cascadia Mono" panose="020B0609020000020004" pitchFamily="49" charset="0"/>
              </a:rPr>
              <a:t>// apply fog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UNITY_APPLY_FOG(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i.fogCoord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col);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col;</a:t>
            </a:r>
          </a:p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}</a:t>
            </a:r>
            <a:endParaRPr lang="en-US" sz="2800" dirty="0"/>
          </a:p>
          <a:p>
            <a:r>
              <a:rPr lang="en-US" sz="2800" dirty="0"/>
              <a:t>Takes an interpolated </a:t>
            </a:r>
            <a:r>
              <a:rPr lang="en-US" sz="2800" b="1" dirty="0"/>
              <a:t>v2f</a:t>
            </a:r>
            <a:r>
              <a:rPr lang="en-US" sz="2800" dirty="0"/>
              <a:t>, outputs a </a:t>
            </a:r>
            <a:r>
              <a:rPr lang="en-US" sz="2800" b="1" dirty="0"/>
              <a:t>fixed4 </a:t>
            </a:r>
            <a:r>
              <a:rPr lang="en-US" sz="2800" dirty="0"/>
              <a:t>(Vector4, color)</a:t>
            </a:r>
            <a:endParaRPr lang="en-BE" sz="2800" b="1" dirty="0"/>
          </a:p>
        </p:txBody>
      </p:sp>
    </p:spTree>
    <p:extLst>
      <p:ext uri="{BB962C8B-B14F-4D97-AF65-F5344CB8AC3E}">
        <p14:creationId xmlns:p14="http://schemas.microsoft.com/office/powerpoint/2010/main" val="24236868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228E-FC3A-E607-F08A-1FDBFD813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HLSL is really straightforward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F5C8AB-7288-9FDB-B8B2-E153B305B67E}"/>
              </a:ext>
            </a:extLst>
          </p:cNvPr>
          <p:cNvSpPr txBox="1"/>
          <p:nvPr/>
        </p:nvSpPr>
        <p:spPr>
          <a:xfrm>
            <a:off x="1206759" y="2133600"/>
            <a:ext cx="41663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Like C, without pointers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</a:t>
            </a:r>
            <a:r>
              <a:rPr lang="en-US" sz="2400" dirty="0" err="1"/>
              <a:t>oop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abstraction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hard part is the 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(and Unity getting in the way)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9279515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E0BE2-57CA-5FB6-D8B1-914E9E236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74A32-AA5D-5D96-E96B-772A5584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31329-5646-D1F6-3024-A2F373652A91}"/>
              </a:ext>
            </a:extLst>
          </p:cNvPr>
          <p:cNvSpPr txBox="1"/>
          <p:nvPr/>
        </p:nvSpPr>
        <p:spPr>
          <a:xfrm>
            <a:off x="989901" y="1690689"/>
            <a:ext cx="5429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Raytracing vs Rasterization</a:t>
            </a:r>
            <a:endParaRPr lang="en-US" sz="2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GPU internals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Graphic API’s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HLSL (GPU language)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Forward/Deferred rendering </a:t>
            </a:r>
            <a:r>
              <a:rPr lang="en-US" sz="2800" dirty="0">
                <a:sym typeface="Wingdings" panose="05000000000000000000" pitchFamily="2" charset="2"/>
              </a:rPr>
              <a:t>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619535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1D3D7-F085-2745-699F-AC1FEB96F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008" y="582839"/>
            <a:ext cx="11310257" cy="1325563"/>
          </a:xfrm>
        </p:spPr>
        <p:txBody>
          <a:bodyPr/>
          <a:lstStyle/>
          <a:p>
            <a:r>
              <a:rPr lang="en-US" dirty="0"/>
              <a:t>We have our shaders, we have our depth buffer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28303-FAFF-2466-F3B3-E2769DE8BFE7}"/>
              </a:ext>
            </a:extLst>
          </p:cNvPr>
          <p:cNvSpPr txBox="1"/>
          <p:nvPr/>
        </p:nvSpPr>
        <p:spPr>
          <a:xfrm>
            <a:off x="317241" y="1908402"/>
            <a:ext cx="813280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But our API doesn’t know about lights,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build a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pipeline is an algorithm to render the entire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There are two types : forward &amp; deferred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1932971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7027B-439C-8BCE-982A-C65F079F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rendering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3F5665-EC8B-8F3D-64ED-1079AB561E2A}"/>
              </a:ext>
            </a:extLst>
          </p:cNvPr>
          <p:cNvSpPr txBox="1"/>
          <p:nvPr/>
        </p:nvSpPr>
        <p:spPr>
          <a:xfrm>
            <a:off x="497633" y="1884783"/>
            <a:ext cx="63130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 each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Give it all the lights (in fragment shader)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Calculate final pixel color</a:t>
            </a:r>
            <a:endParaRPr lang="en-BE" sz="2800" dirty="0"/>
          </a:p>
        </p:txBody>
      </p:sp>
      <p:pic>
        <p:nvPicPr>
          <p:cNvPr id="5" name="Picture 4" descr="A black and white image of a teapot&#10;&#10;Description automatically generated">
            <a:extLst>
              <a:ext uri="{FF2B5EF4-FFF2-40B4-BE49-F238E27FC236}">
                <a16:creationId xmlns:a16="http://schemas.microsoft.com/office/drawing/2014/main" id="{431DF2C1-7F10-8551-A190-76335DA93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8" y="3703752"/>
            <a:ext cx="4406349" cy="2349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65BC96-FA81-7E51-5B6A-C6AFE914FC7D}"/>
              </a:ext>
            </a:extLst>
          </p:cNvPr>
          <p:cNvSpPr txBox="1"/>
          <p:nvPr/>
        </p:nvSpPr>
        <p:spPr>
          <a:xfrm>
            <a:off x="5666791" y="4136572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+</a:t>
            </a:r>
            <a:endParaRPr lang="en-BE" sz="7200" dirty="0"/>
          </a:p>
        </p:txBody>
      </p:sp>
      <p:pic>
        <p:nvPicPr>
          <p:cNvPr id="7" name="Picture 6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32616B9F-88ED-5F01-2335-C8C3244FD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29" y="5013557"/>
            <a:ext cx="1159651" cy="1194321"/>
          </a:xfrm>
          <a:prstGeom prst="rect">
            <a:avLst/>
          </a:prstGeom>
        </p:spPr>
      </p:pic>
      <p:pic>
        <p:nvPicPr>
          <p:cNvPr id="8" name="Picture 7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7A771963-7784-164E-77FB-3DE53A45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30" y="3106591"/>
            <a:ext cx="1159651" cy="1194321"/>
          </a:xfrm>
          <a:prstGeom prst="rect">
            <a:avLst/>
          </a:prstGeom>
        </p:spPr>
      </p:pic>
      <p:pic>
        <p:nvPicPr>
          <p:cNvPr id="9" name="Picture 8" descr="A yellow light bulb with black lines&#10;&#10;Description automatically generated">
            <a:extLst>
              <a:ext uri="{FF2B5EF4-FFF2-40B4-BE49-F238E27FC236}">
                <a16:creationId xmlns:a16="http://schemas.microsoft.com/office/drawing/2014/main" id="{E79321A5-A1A4-D8A5-A233-F22BF18D2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80" y="4142580"/>
            <a:ext cx="1159651" cy="119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63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8F13-1590-B3B5-CD28-D6A9BE3B5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to make an image as we see real life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F71ED-1AAE-624D-6925-558665EB2363}"/>
              </a:ext>
            </a:extLst>
          </p:cNvPr>
          <p:cNvSpPr txBox="1"/>
          <p:nvPr/>
        </p:nvSpPr>
        <p:spPr>
          <a:xfrm>
            <a:off x="547396" y="1492898"/>
            <a:ext cx="83987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know how our eyes/cameras make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</a:t>
            </a:r>
            <a:r>
              <a:rPr lang="en-US" sz="2800" b="1" dirty="0"/>
              <a:t>the physics of light transport</a:t>
            </a:r>
            <a:endParaRPr lang="en-BE" sz="2800" dirty="0"/>
          </a:p>
        </p:txBody>
      </p:sp>
      <p:pic>
        <p:nvPicPr>
          <p:cNvPr id="5" name="Picture 4" descr="An eyeball with a blue pupil&#10;&#10;Description automatically generated">
            <a:extLst>
              <a:ext uri="{FF2B5EF4-FFF2-40B4-BE49-F238E27FC236}">
                <a16:creationId xmlns:a16="http://schemas.microsoft.com/office/drawing/2014/main" id="{565E9865-AC6B-E5D6-0FBD-FD396DEB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69" y="2606351"/>
            <a:ext cx="3827884" cy="414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553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A6A9D-7B39-1F30-3777-3A1F25153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BE" dirty="0"/>
          </a:p>
        </p:txBody>
      </p:sp>
      <p:pic>
        <p:nvPicPr>
          <p:cNvPr id="4" name="Picture 3" descr="A close-up of a teapot&#10;&#10;Description automatically generated">
            <a:extLst>
              <a:ext uri="{FF2B5EF4-FFF2-40B4-BE49-F238E27FC236}">
                <a16:creationId xmlns:a16="http://schemas.microsoft.com/office/drawing/2014/main" id="{C68AB9E9-6213-19C3-E0F6-A1E22D6C8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61" y="1820149"/>
            <a:ext cx="6477000" cy="1762125"/>
          </a:xfrm>
          <a:prstGeom prst="rect">
            <a:avLst/>
          </a:prstGeom>
        </p:spPr>
      </p:pic>
      <p:pic>
        <p:nvPicPr>
          <p:cNvPr id="6" name="Picture 5" descr="A black and white striped teapot&#10;&#10;Description automatically generated">
            <a:extLst>
              <a:ext uri="{FF2B5EF4-FFF2-40B4-BE49-F238E27FC236}">
                <a16:creationId xmlns:a16="http://schemas.microsoft.com/office/drawing/2014/main" id="{865650AD-AAAC-CA3E-42B0-26DEF5E53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283" y="3813110"/>
            <a:ext cx="5106143" cy="288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3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1605-B6C9-2358-CAE6-696AEF6A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945F9-4BAD-227F-3971-EAD1DF48A0F8}"/>
              </a:ext>
            </a:extLst>
          </p:cNvPr>
          <p:cNvSpPr txBox="1"/>
          <p:nvPr/>
        </p:nvSpPr>
        <p:spPr>
          <a:xfrm>
            <a:off x="391886" y="1909665"/>
            <a:ext cx="92134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Each object can decide it’s material freely (fragment shader)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Works with transparent object (they don’t write depth)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979191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55BDC-995A-0A7C-35FC-5EE41B4E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AD1F5-9642-9FEF-4359-377E2F10130A}"/>
              </a:ext>
            </a:extLst>
          </p:cNvPr>
          <p:cNvSpPr txBox="1"/>
          <p:nvPr/>
        </p:nvSpPr>
        <p:spPr>
          <a:xfrm>
            <a:off x="441649" y="1623527"/>
            <a:ext cx="82530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Lights affect the entire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Potentially expensive shading before failing the depth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Quite a lot of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Practically, one material has 100’s of shaders : one light, 2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lights : permutations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7825407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6CD1-2805-A1F8-E3AA-A15CAAF17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0CA52-0E19-F582-2B53-91903C31AA75}"/>
              </a:ext>
            </a:extLst>
          </p:cNvPr>
          <p:cNvSpPr txBox="1"/>
          <p:nvPr/>
        </p:nvSpPr>
        <p:spPr>
          <a:xfrm>
            <a:off x="454090" y="1878563"/>
            <a:ext cx="5317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Everything was forward rendered</a:t>
            </a:r>
            <a:endParaRPr lang="en-BE" sz="2800" dirty="0"/>
          </a:p>
        </p:txBody>
      </p:sp>
      <p:pic>
        <p:nvPicPr>
          <p:cNvPr id="5" name="Picture 4" descr="A person holding an object in a city&#10;&#10;Description automatically generated">
            <a:extLst>
              <a:ext uri="{FF2B5EF4-FFF2-40B4-BE49-F238E27FC236}">
                <a16:creationId xmlns:a16="http://schemas.microsoft.com/office/drawing/2014/main" id="{842698D0-8849-A3F5-45B8-E08DC3C04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96" y="3736910"/>
            <a:ext cx="5548604" cy="3121090"/>
          </a:xfrm>
          <a:prstGeom prst="rect">
            <a:avLst/>
          </a:prstGeom>
        </p:spPr>
      </p:pic>
      <p:pic>
        <p:nvPicPr>
          <p:cNvPr id="7" name="Picture 6" descr="A video game screen shot of a building&#10;&#10;Description automatically generated">
            <a:extLst>
              <a:ext uri="{FF2B5EF4-FFF2-40B4-BE49-F238E27FC236}">
                <a16:creationId xmlns:a16="http://schemas.microsoft.com/office/drawing/2014/main" id="{796F7457-5136-DAED-45EE-8478C3B48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7" y="2936031"/>
            <a:ext cx="4839478" cy="36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80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3D0B-F8FF-2ADC-3B79-E6713876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Deferred shading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053C4-DCBC-2847-5AA0-5333788B9D1E}"/>
              </a:ext>
            </a:extLst>
          </p:cNvPr>
          <p:cNvSpPr txBox="1"/>
          <p:nvPr/>
        </p:nvSpPr>
        <p:spPr>
          <a:xfrm>
            <a:off x="478972" y="1530220"/>
            <a:ext cx="57873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 each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Write shading information to buffers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Examples : color, normal</a:t>
            </a:r>
            <a:endParaRPr lang="en-BE" sz="2800" dirty="0"/>
          </a:p>
        </p:txBody>
      </p:sp>
      <p:pic>
        <p:nvPicPr>
          <p:cNvPr id="5" name="Picture 4" descr="A group of colorful shapes&#10;&#10;Description automatically generated">
            <a:extLst>
              <a:ext uri="{FF2B5EF4-FFF2-40B4-BE49-F238E27FC236}">
                <a16:creationId xmlns:a16="http://schemas.microsoft.com/office/drawing/2014/main" id="{684D722D-7891-426D-DE04-9A58CE438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8869"/>
            <a:ext cx="3844212" cy="2883159"/>
          </a:xfrm>
          <a:prstGeom prst="rect">
            <a:avLst/>
          </a:prstGeom>
        </p:spPr>
      </p:pic>
      <p:pic>
        <p:nvPicPr>
          <p:cNvPr id="7" name="Picture 6" descr="A group of different shapes on a green surface&#10;&#10;Description automatically generated">
            <a:extLst>
              <a:ext uri="{FF2B5EF4-FFF2-40B4-BE49-F238E27FC236}">
                <a16:creationId xmlns:a16="http://schemas.microsoft.com/office/drawing/2014/main" id="{9964E03E-DA62-56D2-15E7-727728334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1" y="3398868"/>
            <a:ext cx="3844212" cy="2883159"/>
          </a:xfrm>
          <a:prstGeom prst="rect">
            <a:avLst/>
          </a:prstGeom>
        </p:spPr>
      </p:pic>
      <p:pic>
        <p:nvPicPr>
          <p:cNvPr id="9" name="Picture 8" descr="A group of objects on a surface&#10;&#10;Description automatically generated">
            <a:extLst>
              <a:ext uri="{FF2B5EF4-FFF2-40B4-BE49-F238E27FC236}">
                <a16:creationId xmlns:a16="http://schemas.microsoft.com/office/drawing/2014/main" id="{6B7D9AC8-1C43-F0A6-03C0-7632B686F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13" y="3398868"/>
            <a:ext cx="3844213" cy="288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53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CA71-650C-FDE5-4488-6E17A33EF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Deferred shading (2)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7B757-685E-9D19-CE1B-3E7E106C0131}"/>
              </a:ext>
            </a:extLst>
          </p:cNvPr>
          <p:cNvSpPr txBox="1"/>
          <p:nvPr/>
        </p:nvSpPr>
        <p:spPr>
          <a:xfrm>
            <a:off x="702906" y="1797698"/>
            <a:ext cx="78329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For each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Render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Fragment shader : read material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Write : applied light</a:t>
            </a:r>
            <a:endParaRPr lang="en-BE" sz="3200" dirty="0"/>
          </a:p>
        </p:txBody>
      </p:sp>
      <p:pic>
        <p:nvPicPr>
          <p:cNvPr id="5" name="Picture 4" descr="A group of objects on a table&#10;&#10;Description automatically generated">
            <a:extLst>
              <a:ext uri="{FF2B5EF4-FFF2-40B4-BE49-F238E27FC236}">
                <a16:creationId xmlns:a16="http://schemas.microsoft.com/office/drawing/2014/main" id="{EC02C4B4-B4A3-7A9B-639F-5D0485768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8" y="3474875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118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53EF7-3C4A-A695-450F-12D4577D8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45774-8CFA-A21C-A7BE-A32A1F26698C}"/>
              </a:ext>
            </a:extLst>
          </p:cNvPr>
          <p:cNvSpPr txBox="1"/>
          <p:nvPr/>
        </p:nvSpPr>
        <p:spPr>
          <a:xfrm>
            <a:off x="702907" y="1548882"/>
            <a:ext cx="769556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Decouples lights and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Lighting for visible (depth test passing)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Lights on pixel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Easy initial implementation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4319664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37CA-8BF6-F991-9C86-BD2935436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170D2C-6FB1-E4CA-FD7B-DA7AF9AD2ECC}"/>
              </a:ext>
            </a:extLst>
          </p:cNvPr>
          <p:cNvSpPr txBox="1"/>
          <p:nvPr/>
        </p:nvSpPr>
        <p:spPr>
          <a:xfrm>
            <a:off x="951722" y="2077616"/>
            <a:ext cx="93657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Less freedom in materials (no special case per object)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Buffers can be large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No transparency </a:t>
            </a:r>
            <a:r>
              <a:rPr lang="en-US" sz="3200" dirty="0">
                <a:sym typeface="Wingdings" panose="05000000000000000000" pitchFamily="2" charset="2"/>
              </a:rPr>
              <a:t>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13896500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69EBB-23C1-C8D0-6C80-5EC2312D2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673" y="153632"/>
            <a:ext cx="10515600" cy="1325563"/>
          </a:xfrm>
        </p:spPr>
        <p:txBody>
          <a:bodyPr/>
          <a:lstStyle/>
          <a:p>
            <a:r>
              <a:rPr lang="en-US" dirty="0"/>
              <a:t>History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7A89D-7EE5-687C-566A-E6939E152D51}"/>
              </a:ext>
            </a:extLst>
          </p:cNvPr>
          <p:cNvSpPr txBox="1"/>
          <p:nvPr/>
        </p:nvSpPr>
        <p:spPr>
          <a:xfrm>
            <a:off x="186613" y="1300065"/>
            <a:ext cx="84099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Since 2004-ish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Hand in hand with fully programmable shading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99% of </a:t>
            </a:r>
            <a:r>
              <a:rPr lang="en-US" sz="2800" dirty="0" err="1"/>
              <a:t>realtime</a:t>
            </a:r>
            <a:r>
              <a:rPr lang="en-US" sz="2800" dirty="0"/>
              <a:t> rendering is deferred (to some extent)</a:t>
            </a:r>
            <a:endParaRPr lang="en-BE" sz="2800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256D08C-ECE9-2614-CED7-DC2519A40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74320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614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5F3C-53BA-491C-CDD6-4CBF4CD93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Unity uses!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17AB5-AB88-26EF-49B7-E682F69A4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430" y="137653"/>
            <a:ext cx="3972479" cy="6582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6C158-61B0-1123-58AD-C88866F986D3}"/>
              </a:ext>
            </a:extLst>
          </p:cNvPr>
          <p:cNvSpPr txBox="1"/>
          <p:nvPr/>
        </p:nvSpPr>
        <p:spPr>
          <a:xfrm>
            <a:off x="0" y="1690688"/>
            <a:ext cx="785984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surf (Input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inout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SurfaceOutputStandard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o)</a:t>
            </a:r>
          </a:p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28B22"/>
                </a:solidFill>
                <a:latin typeface="Cascadia Mono" panose="020B0609020000020004" pitchFamily="49" charset="0"/>
              </a:rPr>
              <a:t>// Albedo comes from a texture tinted by color</a:t>
            </a:r>
          </a:p>
          <a:p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fr-FR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fixed4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 = </a:t>
            </a:r>
            <a:r>
              <a:rPr lang="fr-FR" sz="1800" dirty="0">
                <a:solidFill>
                  <a:srgbClr val="8B008B"/>
                </a:solidFill>
                <a:latin typeface="Cascadia Mono" panose="020B0609020000020004" pitchFamily="49" charset="0"/>
              </a:rPr>
              <a:t>tex2D 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(_</a:t>
            </a:r>
            <a:r>
              <a:rPr lang="fr-F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MainTex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fr-F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IN.uv_MainTex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* _</a:t>
            </a:r>
            <a:r>
              <a:rPr lang="fr-F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Color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o.Albedo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c.rgb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28B22"/>
                </a:solidFill>
                <a:latin typeface="Cascadia Mono" panose="020B0609020000020004" pitchFamily="49" charset="0"/>
              </a:rPr>
              <a:t>// Metallic and smoothness come from slider variables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o.Metallic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_Metallic;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o.Smoothness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_Glossiness;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o.Alpha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c.a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97446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11627-6B35-8AAD-B239-ABFAD059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transport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F79F4-CB24-3B0E-144E-6D6C04111455}"/>
              </a:ext>
            </a:extLst>
          </p:cNvPr>
          <p:cNvSpPr txBox="1"/>
          <p:nvPr/>
        </p:nvSpPr>
        <p:spPr>
          <a:xfrm>
            <a:off x="447869" y="1505339"/>
            <a:ext cx="65287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 recreate what our eyes see in reality…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…have to understand how reality works</a:t>
            </a:r>
          </a:p>
        </p:txBody>
      </p:sp>
    </p:spTree>
    <p:extLst>
      <p:ext uri="{BB962C8B-B14F-4D97-AF65-F5344CB8AC3E}">
        <p14:creationId xmlns:p14="http://schemas.microsoft.com/office/powerpoint/2010/main" val="2704689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9C390-7CC0-2821-0FE2-0D13849D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Anything unclear?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05252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09A1-50C6-D89A-A7AD-8A280DB72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2CEE4-CFA6-3993-A498-428414F86FD8}"/>
              </a:ext>
            </a:extLst>
          </p:cNvPr>
          <p:cNvSpPr txBox="1"/>
          <p:nvPr/>
        </p:nvSpPr>
        <p:spPr>
          <a:xfrm>
            <a:off x="337892" y="1611085"/>
            <a:ext cx="1126317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 can render by raytracing or rasterization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Realtime rendering uses rasterization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Vertices are transformed using a vertex shader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 rasterizer chops triangles into fragments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Fragments are shaded using a fragment shader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HLSL is how we program shaders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Forward rendering makes an object shade itself, using 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Deferred rendering makes object write properties to </a:t>
            </a:r>
            <a:r>
              <a:rPr lang="en-US" sz="3200" dirty="0" err="1"/>
              <a:t>gbuffers</a:t>
            </a:r>
            <a:r>
              <a:rPr lang="en-US" sz="3200" dirty="0"/>
              <a:t>,</a:t>
            </a:r>
            <a:br>
              <a:rPr lang="en-US" sz="3200" dirty="0"/>
            </a:br>
            <a:r>
              <a:rPr lang="en-US" sz="3200" dirty="0"/>
              <a:t>and lights shade what they cover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Unity uses deferred shading (mostly)</a:t>
            </a:r>
          </a:p>
        </p:txBody>
      </p:sp>
    </p:spTree>
    <p:extLst>
      <p:ext uri="{BB962C8B-B14F-4D97-AF65-F5344CB8AC3E}">
        <p14:creationId xmlns:p14="http://schemas.microsoft.com/office/powerpoint/2010/main" val="5785658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08C6C-E8D4-50C6-A81F-020D33D8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lab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4B6E1-79EA-6314-A178-474EDA840BFB}"/>
              </a:ext>
            </a:extLst>
          </p:cNvPr>
          <p:cNvSpPr txBox="1"/>
          <p:nvPr/>
        </p:nvSpPr>
        <p:spPr>
          <a:xfrm>
            <a:off x="477397" y="1690688"/>
            <a:ext cx="4344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Going to write HLSL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Maybe some pipeline stuff</a:t>
            </a:r>
          </a:p>
        </p:txBody>
      </p:sp>
    </p:spTree>
    <p:extLst>
      <p:ext uri="{BB962C8B-B14F-4D97-AF65-F5344CB8AC3E}">
        <p14:creationId xmlns:p14="http://schemas.microsoft.com/office/powerpoint/2010/main" val="38342072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6849F4D6-1FB7-4CEB-8CC6-E456C34ADDA4}" vid="{0A04E370-2E7A-4A97-A218-FEC8E52F4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slides_theme</Template>
  <TotalTime>24109</TotalTime>
  <Words>2234</Words>
  <Application>Microsoft Office PowerPoint</Application>
  <PresentationFormat>Widescreen</PresentationFormat>
  <Paragraphs>514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Calibri</vt:lpstr>
      <vt:lpstr>Calibri Light</vt:lpstr>
      <vt:lpstr>Cascadia Mono</vt:lpstr>
      <vt:lpstr>Tahoma</vt:lpstr>
      <vt:lpstr>Wingdings</vt:lpstr>
      <vt:lpstr>Kantoorthema</vt:lpstr>
      <vt:lpstr>PowerPoint Presentation</vt:lpstr>
      <vt:lpstr>Last class</vt:lpstr>
      <vt:lpstr>This class</vt:lpstr>
      <vt:lpstr>Course schedule</vt:lpstr>
      <vt:lpstr>This class</vt:lpstr>
      <vt:lpstr>Remember: we want to understand why a pixel has it’s color</vt:lpstr>
      <vt:lpstr>We want to render an image</vt:lpstr>
      <vt:lpstr>We want to make an image as we see real life</vt:lpstr>
      <vt:lpstr>Light transport</vt:lpstr>
      <vt:lpstr>Light transport</vt:lpstr>
      <vt:lpstr>Light transport</vt:lpstr>
      <vt:lpstr>Light transport</vt:lpstr>
      <vt:lpstr>Light transport</vt:lpstr>
      <vt:lpstr>Fun fact</vt:lpstr>
      <vt:lpstr>How do we simulate that on a computer?</vt:lpstr>
      <vt:lpstr>One idea : raytracing</vt:lpstr>
      <vt:lpstr>We turn around the arrows</vt:lpstr>
      <vt:lpstr>Another idea : rasterization</vt:lpstr>
      <vt:lpstr>Rasterization</vt:lpstr>
      <vt:lpstr>Pros and cons</vt:lpstr>
      <vt:lpstr>What is your graphics card made for?</vt:lpstr>
      <vt:lpstr>Pros and cons</vt:lpstr>
      <vt:lpstr>Pros and cons</vt:lpstr>
      <vt:lpstr>Pros and cons</vt:lpstr>
      <vt:lpstr>Pros and cons</vt:lpstr>
      <vt:lpstr>GPU’s were made for rasterizaton</vt:lpstr>
      <vt:lpstr>This class</vt:lpstr>
      <vt:lpstr>GPU’s draw meshes</vt:lpstr>
      <vt:lpstr>GPU’s draw meshes</vt:lpstr>
      <vt:lpstr>GPU’s draw meshes</vt:lpstr>
      <vt:lpstr>GPU Pipeline</vt:lpstr>
      <vt:lpstr>Can someone give an example of “transform vertices”?</vt:lpstr>
      <vt:lpstr>Can someone give an example of “calculate pixel color”?</vt:lpstr>
      <vt:lpstr>GPU Pipeline</vt:lpstr>
      <vt:lpstr>This pipeline is programmable through shaders</vt:lpstr>
      <vt:lpstr>Rasterizer also interpolates vertex attributes</vt:lpstr>
      <vt:lpstr>Interpolation (linear)</vt:lpstr>
      <vt:lpstr>Is position interpolated? Why (not)?</vt:lpstr>
      <vt:lpstr>Of course! Fragments need a position</vt:lpstr>
      <vt:lpstr>One gotcha : primary visibility</vt:lpstr>
      <vt:lpstr>Primary visibility : raytracing</vt:lpstr>
      <vt:lpstr>Primary visibility : rasterization</vt:lpstr>
      <vt:lpstr>This is not correct</vt:lpstr>
      <vt:lpstr>This is correct</vt:lpstr>
      <vt:lpstr>We could sort triangles </vt:lpstr>
      <vt:lpstr>Anyone have an idea of what would work?</vt:lpstr>
      <vt:lpstr>Let’s use a depth buffer</vt:lpstr>
      <vt:lpstr>Create a 2D texture with depth information</vt:lpstr>
      <vt:lpstr>Draw object</vt:lpstr>
      <vt:lpstr>Draw second object</vt:lpstr>
      <vt:lpstr>Only run the fragment shader on passing pixels </vt:lpstr>
      <vt:lpstr>Why do we always run the vertex shader?</vt:lpstr>
      <vt:lpstr>And don’t forget to write depth values </vt:lpstr>
      <vt:lpstr>What are your questions?</vt:lpstr>
      <vt:lpstr>Funny anecdote about depth buffer</vt:lpstr>
      <vt:lpstr>This class</vt:lpstr>
      <vt:lpstr>Graphics API’s</vt:lpstr>
      <vt:lpstr>Other (that unity helps us with) </vt:lpstr>
      <vt:lpstr>Anything that is missing?</vt:lpstr>
      <vt:lpstr>A lot of surprising things are not in our API!</vt:lpstr>
      <vt:lpstr>What are your questions?</vt:lpstr>
      <vt:lpstr>This class</vt:lpstr>
      <vt:lpstr>HLSL</vt:lpstr>
      <vt:lpstr>Shader Graph</vt:lpstr>
      <vt:lpstr>Anatomy of a Unity Shader </vt:lpstr>
      <vt:lpstr>Properties </vt:lpstr>
      <vt:lpstr>Datatypes : vectors</vt:lpstr>
      <vt:lpstr>Datatypes : vectors</vt:lpstr>
      <vt:lpstr>Anatomy of a Unity Shader </vt:lpstr>
      <vt:lpstr>Inside Subshader </vt:lpstr>
      <vt:lpstr>SubShader : Tags</vt:lpstr>
      <vt:lpstr>Define Structs</vt:lpstr>
      <vt:lpstr>Vertex shader</vt:lpstr>
      <vt:lpstr>Sshhhh, the gpu is rasterizing</vt:lpstr>
      <vt:lpstr>Fragment shader</vt:lpstr>
      <vt:lpstr>HLSL is really straightforward</vt:lpstr>
      <vt:lpstr>This class</vt:lpstr>
      <vt:lpstr>We have our shaders, we have our depth buffer</vt:lpstr>
      <vt:lpstr>Forward rendering</vt:lpstr>
      <vt:lpstr>Results</vt:lpstr>
      <vt:lpstr>Advantages</vt:lpstr>
      <vt:lpstr>Disadvantages</vt:lpstr>
      <vt:lpstr>History</vt:lpstr>
      <vt:lpstr>Deferred shading</vt:lpstr>
      <vt:lpstr>Deferred shading (2)</vt:lpstr>
      <vt:lpstr>Advantages</vt:lpstr>
      <vt:lpstr>Disadvantages</vt:lpstr>
      <vt:lpstr>History</vt:lpstr>
      <vt:lpstr>This is what Unity uses!</vt:lpstr>
      <vt:lpstr>Anything unclear?</vt:lpstr>
      <vt:lpstr>Recap</vt:lpstr>
      <vt:lpstr>Next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Daan Nijs</dc:creator>
  <cp:lastModifiedBy>Daan Nijs</cp:lastModifiedBy>
  <cp:revision>52</cp:revision>
  <dcterms:created xsi:type="dcterms:W3CDTF">2024-01-29T23:06:06Z</dcterms:created>
  <dcterms:modified xsi:type="dcterms:W3CDTF">2024-02-28T09:07:23Z</dcterms:modified>
</cp:coreProperties>
</file>